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4" r:id="rId3"/>
    <p:sldId id="259" r:id="rId4"/>
    <p:sldId id="257" r:id="rId5"/>
    <p:sldId id="261" r:id="rId6"/>
    <p:sldId id="258" r:id="rId7"/>
    <p:sldId id="260" r:id="rId8"/>
    <p:sldId id="263" r:id="rId9"/>
    <p:sldId id="265" r:id="rId10"/>
    <p:sldId id="266" r:id="rId11"/>
    <p:sldId id="267" r:id="rId1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1579" autoAdjust="0"/>
  </p:normalViewPr>
  <p:slideViewPr>
    <p:cSldViewPr snapToGrid="0">
      <p:cViewPr varScale="1">
        <p:scale>
          <a:sx n="75" d="100"/>
          <a:sy n="75" d="100"/>
        </p:scale>
        <p:origin x="93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4D20C-CCE6-4CE0-A39A-937B9CD149C1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DD486-4BF7-4CE1-87B9-544805DB9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301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DD486-4BF7-4CE1-87B9-544805DB9D5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561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DD486-4BF7-4CE1-87B9-544805DB9D5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659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DD486-4BF7-4CE1-87B9-544805DB9D5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284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DD486-4BF7-4CE1-87B9-544805DB9D5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061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DD486-4BF7-4CE1-87B9-544805DB9D5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041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DD486-4BF7-4CE1-87B9-544805DB9D5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593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DD486-4BF7-4CE1-87B9-544805DB9D5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262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5DD486-4BF7-4CE1-87B9-544805DB9D5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159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BA994-5308-4565-95FF-97610CF62198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9BC-57CA-440D-B69C-AC89B40AE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882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BA994-5308-4565-95FF-97610CF62198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9BC-57CA-440D-B69C-AC89B40AE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9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BA994-5308-4565-95FF-97610CF62198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9BC-57CA-440D-B69C-AC89B40AE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071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BA994-5308-4565-95FF-97610CF62198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9BC-57CA-440D-B69C-AC89B40AE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631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BA994-5308-4565-95FF-97610CF62198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9BC-57CA-440D-B69C-AC89B40AE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557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BA994-5308-4565-95FF-97610CF62198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9BC-57CA-440D-B69C-AC89B40AE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418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BA994-5308-4565-95FF-97610CF62198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9BC-57CA-440D-B69C-AC89B40AE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12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BA994-5308-4565-95FF-97610CF62198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9BC-57CA-440D-B69C-AC89B40AE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406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BA994-5308-4565-95FF-97610CF62198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9BC-57CA-440D-B69C-AC89B40AE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646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BA994-5308-4565-95FF-97610CF62198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9BC-57CA-440D-B69C-AC89B40AE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900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BA994-5308-4565-95FF-97610CF62198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89BC-57CA-440D-B69C-AC89B40AE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416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BA994-5308-4565-95FF-97610CF62198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F89BC-57CA-440D-B69C-AC89B40AEC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026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pgl.co.uk/en-gb/group-residentials/brigades-and-cadets/centres/marchants-hil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2E57C-649C-4405-9817-84608224D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2720" y="1508443"/>
            <a:ext cx="9144000" cy="2387600"/>
          </a:xfrm>
        </p:spPr>
        <p:txBody>
          <a:bodyPr/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Meet the Teacher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1DEEB1-7177-40A3-B83F-1B02045CB9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2720" y="4242118"/>
            <a:ext cx="9144000" cy="1655762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accent6">
                    <a:lumMod val="75000"/>
                  </a:schemeClr>
                </a:solidFill>
              </a:rPr>
              <a:t>Year 6 </a:t>
            </a:r>
          </a:p>
          <a:p>
            <a:r>
              <a:rPr lang="en-GB" sz="3200" dirty="0">
                <a:solidFill>
                  <a:schemeClr val="accent6">
                    <a:lumMod val="75000"/>
                  </a:schemeClr>
                </a:solidFill>
              </a:rPr>
              <a:t>Mrs. Gilbey</a:t>
            </a:r>
          </a:p>
        </p:txBody>
      </p:sp>
      <p:pic>
        <p:nvPicPr>
          <p:cNvPr id="3074" name="Picture 2" descr="Hatch Ride Matters Autumn-Winter – Hatch Ride Primary School">
            <a:extLst>
              <a:ext uri="{FF2B5EF4-FFF2-40B4-BE49-F238E27FC236}">
                <a16:creationId xmlns:a16="http://schemas.microsoft.com/office/drawing/2014/main" id="{9C997EEB-A512-505F-7611-312763467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419" y="152400"/>
            <a:ext cx="2102862" cy="20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222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A124A-F7B5-E995-6C8F-26DBF2697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720" y="132080"/>
            <a:ext cx="10515600" cy="644208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Timetable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66E6E5-6B3D-CD97-0603-E78C859EFB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000" t="32666" r="22334" b="24981"/>
          <a:stretch/>
        </p:blipFill>
        <p:spPr>
          <a:xfrm>
            <a:off x="553720" y="1336040"/>
            <a:ext cx="10542317" cy="41859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81B660-8564-54C7-2FCC-3782836949F7}"/>
              </a:ext>
            </a:extLst>
          </p:cNvPr>
          <p:cNvSpPr txBox="1"/>
          <p:nvPr/>
        </p:nvSpPr>
        <p:spPr>
          <a:xfrm>
            <a:off x="1046480" y="4307840"/>
            <a:ext cx="355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794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81822-6265-42CE-9FC2-490F1E235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accent6">
                    <a:lumMod val="75000"/>
                  </a:schemeClr>
                </a:solidFill>
              </a:rPr>
              <a:t>What is new this year for your child in Year 6</a:t>
            </a: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2B001-ADB2-485A-9079-A4472B813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Children are expected to take complete responsibility for their own home learning</a:t>
            </a:r>
          </a:p>
          <a:p>
            <a:pPr lvl="0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Children take on more responsibilities around the school and set an example to younger children with their behaviour and conduct.</a:t>
            </a:r>
          </a:p>
          <a:p>
            <a:pPr lvl="0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Residential trip to PGL to support team building</a:t>
            </a:r>
          </a:p>
          <a:p>
            <a:pPr lvl="0"/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Bikeability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course in the Spring term.</a:t>
            </a:r>
          </a:p>
          <a:p>
            <a:pPr lvl="0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Key Stage 2 SATs tests in May 2027.</a:t>
            </a:r>
          </a:p>
          <a:p>
            <a:pPr lvl="0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Begin preparing for transition to secondary school in the summer term. </a:t>
            </a:r>
          </a:p>
          <a:p>
            <a:pPr lvl="0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Year 6 production!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712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2E1BE-A6A0-47D8-AEF7-905D95A7F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0070C0"/>
                </a:solidFill>
              </a:rPr>
              <a:t>Pe Days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D0E63-6CF8-4183-9130-38EB7C5C8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b="1" dirty="0">
                <a:solidFill>
                  <a:srgbClr val="00B050"/>
                </a:solidFill>
              </a:rPr>
              <a:t>Wednesdays and Thursdays</a:t>
            </a:r>
          </a:p>
          <a:p>
            <a:pPr marL="0" indent="0">
              <a:buNone/>
            </a:pP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Each child should come to school in full PE kit. </a:t>
            </a: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If it is muddy, they are welcome to bring a change of footwear for after PE. </a:t>
            </a: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Long hair must be tied back (as it is for the school day). </a:t>
            </a: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Earrings and watches, including Fitbits, must be removed for PE on health and safety grounds and placed in the class valuables box.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A3DBAF-089C-B0F8-06CE-CAEAA7EC6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8122" y="309245"/>
            <a:ext cx="273367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04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2E1BE-A6A0-47D8-AEF7-905D95A7F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0070C0"/>
                </a:solidFill>
              </a:rPr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D0E63-6CF8-4183-9130-38EB7C5C8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Regular (daily) reading is </a:t>
            </a:r>
            <a:r>
              <a:rPr lang="en-GB" b="1" u="sng" dirty="0">
                <a:solidFill>
                  <a:schemeClr val="accent6">
                    <a:lumMod val="75000"/>
                  </a:schemeClr>
                </a:solidFill>
              </a:rPr>
              <a:t>essential</a:t>
            </a:r>
          </a:p>
          <a:p>
            <a:pPr marL="0" indent="0">
              <a:buNone/>
            </a:pPr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This could include reading books, newspapers, or magazines/comics, in fact the wider range of genre that your child reads, the better. </a:t>
            </a:r>
          </a:p>
          <a:p>
            <a:pPr marL="0" indent="0">
              <a:buNone/>
            </a:pP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Try to talk to your child about their reading from regularly and continue to listen to them read – this helps to gauge their comprehension of the text they are reading. And also helps to build enjoyment in reading!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7BA2A4-E588-9194-BF28-7C35905F3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8272" y="365125"/>
            <a:ext cx="277177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476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F8A88-409F-4FBD-924E-97E29CB41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Home Learning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D69179-470C-CADC-A8D0-640FB45F8FDE}"/>
              </a:ext>
            </a:extLst>
          </p:cNvPr>
          <p:cNvSpPr txBox="1"/>
          <p:nvPr/>
        </p:nvSpPr>
        <p:spPr>
          <a:xfrm>
            <a:off x="1005840" y="1690688"/>
            <a:ext cx="99872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>
                <a:solidFill>
                  <a:srgbClr val="0070C0"/>
                </a:solidFill>
              </a:rPr>
              <a:t>Maths - Mondays</a:t>
            </a:r>
          </a:p>
          <a:p>
            <a:endParaRPr lang="en-GB" sz="2800" u="sng" dirty="0">
              <a:solidFill>
                <a:srgbClr val="0070C0"/>
              </a:solidFill>
            </a:endParaRPr>
          </a:p>
          <a:p>
            <a:r>
              <a:rPr lang="en-GB" sz="2800" dirty="0">
                <a:solidFill>
                  <a:srgbClr val="0070C0"/>
                </a:solidFill>
              </a:rPr>
              <a:t>Handed out on Monday and due in the following Monday. Marked together in class on the day.</a:t>
            </a:r>
          </a:p>
          <a:p>
            <a:endParaRPr lang="en-GB" sz="2800" dirty="0">
              <a:solidFill>
                <a:srgbClr val="0070C0"/>
              </a:solidFill>
            </a:endParaRPr>
          </a:p>
          <a:p>
            <a:r>
              <a:rPr lang="en-GB" sz="2800" u="sng" dirty="0">
                <a:solidFill>
                  <a:srgbClr val="0070C0"/>
                </a:solidFill>
              </a:rPr>
              <a:t>Spelling</a:t>
            </a:r>
          </a:p>
          <a:p>
            <a:r>
              <a:rPr lang="en-GB" sz="2800" dirty="0">
                <a:solidFill>
                  <a:srgbClr val="0070C0"/>
                </a:solidFill>
              </a:rPr>
              <a:t>Handed out on Thursdays and test typically on Tuesdays.</a:t>
            </a:r>
          </a:p>
          <a:p>
            <a:endParaRPr lang="en-GB" sz="2800" dirty="0">
              <a:solidFill>
                <a:srgbClr val="0070C0"/>
              </a:solidFill>
            </a:endParaRPr>
          </a:p>
          <a:p>
            <a:pPr algn="ctr"/>
            <a:r>
              <a:rPr lang="en-GB" sz="2800" dirty="0">
                <a:solidFill>
                  <a:srgbClr val="0070C0"/>
                </a:solidFill>
                <a:highlight>
                  <a:srgbClr val="00FF00"/>
                </a:highlight>
              </a:rPr>
              <a:t>Year 3/4 and 5/6 Statutory lists – regular practice</a:t>
            </a:r>
          </a:p>
          <a:p>
            <a:endParaRPr lang="en-GB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140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B99D1-97B1-4C38-8BA8-33B292A8F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3" y="36798"/>
            <a:ext cx="10515600" cy="762286"/>
          </a:xfrm>
        </p:spPr>
        <p:txBody>
          <a:bodyPr/>
          <a:lstStyle/>
          <a:p>
            <a:pPr algn="ctr"/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Spellings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6A6DA91-2347-4E2C-B303-B7A48A3DAC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211352"/>
              </p:ext>
            </p:extLst>
          </p:nvPr>
        </p:nvGraphicFramePr>
        <p:xfrm>
          <a:off x="595313" y="799084"/>
          <a:ext cx="10822176" cy="58366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02482">
                  <a:extLst>
                    <a:ext uri="{9D8B030D-6E8A-4147-A177-3AD203B41FA5}">
                      <a16:colId xmlns:a16="http://schemas.microsoft.com/office/drawing/2014/main" val="2189500001"/>
                    </a:ext>
                  </a:extLst>
                </a:gridCol>
                <a:gridCol w="3636186">
                  <a:extLst>
                    <a:ext uri="{9D8B030D-6E8A-4147-A177-3AD203B41FA5}">
                      <a16:colId xmlns:a16="http://schemas.microsoft.com/office/drawing/2014/main" val="2210989738"/>
                    </a:ext>
                  </a:extLst>
                </a:gridCol>
                <a:gridCol w="3483508">
                  <a:extLst>
                    <a:ext uri="{9D8B030D-6E8A-4147-A177-3AD203B41FA5}">
                      <a16:colId xmlns:a16="http://schemas.microsoft.com/office/drawing/2014/main" val="3578087496"/>
                    </a:ext>
                  </a:extLst>
                </a:gridCol>
              </a:tblGrid>
              <a:tr h="12486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3 in a Row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Try to get three spellings correct in a row. Add some that follow the same rule. If you make a mistake you have to go back and start again!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43" marR="32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Dictionary Definitions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Look up the definition of your spelling words and write up their meanings. </a:t>
                      </a: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43" marR="32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Dictation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Ask someone to read out your words in a sentence. Write them down ensuring that the spelling and punctuation are as accurate as possible. Include a word that follows the rule but is not on your list.  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43" marR="32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270829"/>
                  </a:ext>
                </a:extLst>
              </a:tr>
              <a:tr h="12435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Spelling Pictures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Turn your spellings into a picture to help you remember them.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43" marR="32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Big Letters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Write out your spelling enlarging the letters that follow your rule.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Rec </a:t>
                      </a:r>
                      <a:r>
                        <a:rPr lang="en-GB" sz="12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ei</a:t>
                      </a: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ve</a:t>
                      </a: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43" marR="32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10-word Challenge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Can you explain your spelling rule in ten words or fewer?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Drop the ‘e’ when adding ‘</a:t>
                      </a:r>
                      <a:r>
                        <a:rPr lang="en-GB" sz="12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ing</a:t>
                      </a: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.’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43" marR="32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701272"/>
                  </a:ext>
                </a:extLst>
              </a:tr>
              <a:tr h="10909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Shannon’s Game/ Hangman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Play this with an adult to practise your spellings. Ask the adult to include words that follow the rule but are not on your list!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a _ _ l _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43" marR="32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Poster Rule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Make a poster explaining your spelling rule. </a:t>
                      </a: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43" marR="32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3D Spelling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Make your spelling words out of Playdoh, Lego, pipe cleaners etc. Include two extra words that follow the same rule but are not on our list. </a:t>
                      </a: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43" marR="32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84776"/>
                  </a:ext>
                </a:extLst>
              </a:tr>
              <a:tr h="15066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Stair Steps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Create stair steps for each of your spellings.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Sp</a:t>
                      </a: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Spe</a:t>
                      </a: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Spel</a:t>
                      </a: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Spell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Spell</a:t>
                      </a: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43" marR="32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Word Hunt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How many times can you find words that follow your rule in print e.g. newspapers, books, on public signs etc?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43" marR="32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Spelling Sentences and Test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Write your words into spelling sentences. Learn them and then ask someone to test you on the spellings and the rule. </a:t>
                      </a:r>
                      <a:endParaRPr lang="en-GB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43" marR="329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207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773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090B8-9BBD-4FF6-8C70-AB23CE86E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Parental Consent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60974-7D6C-46AF-85B7-6ECA19DC7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920" y="2596991"/>
            <a:ext cx="10515600" cy="2834323"/>
          </a:xfrm>
        </p:spPr>
        <p:txBody>
          <a:bodyPr/>
          <a:lstStyle/>
          <a:p>
            <a:pPr>
              <a:buFontTx/>
              <a:buChar char="-"/>
            </a:pP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Independent walking home (if any changes from Year 5)</a:t>
            </a:r>
          </a:p>
          <a:p>
            <a:pPr>
              <a:buFontTx/>
              <a:buChar char="-"/>
            </a:pPr>
            <a:endParaRPr lang="en-GB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Tx/>
              <a:buChar char="-"/>
            </a:pP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Mobile Phone agreement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996525-53F4-D1EE-0E6D-14A296C5A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5425" y="4014153"/>
            <a:ext cx="223837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34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46243-4F39-BC70-BA4A-3E81807CC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0070C0"/>
                </a:solidFill>
              </a:rPr>
              <a:t>PGL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434EB-B20D-8005-2BEC-A639D12DD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>
                <a:solidFill>
                  <a:srgbClr val="0070C0"/>
                </a:solidFill>
              </a:rPr>
              <a:t>5th-9th October 2026</a:t>
            </a:r>
          </a:p>
          <a:p>
            <a:r>
              <a:rPr lang="en-GB" dirty="0">
                <a:solidFill>
                  <a:srgbClr val="0070C0"/>
                </a:solidFill>
              </a:rPr>
              <a:t>Focus on being independent, team building and having fun!</a:t>
            </a:r>
          </a:p>
          <a:p>
            <a:endParaRPr lang="en-GB" dirty="0">
              <a:solidFill>
                <a:srgbClr val="0070C0"/>
              </a:solidFill>
            </a:endParaRPr>
          </a:p>
          <a:p>
            <a:r>
              <a:rPr lang="en-GB" dirty="0">
                <a:solidFill>
                  <a:srgbClr val="0070C0"/>
                </a:solidFill>
              </a:rPr>
              <a:t>Please inform me asap if there is something in particular you’d like to discuss about your child to make them more comfortable and confident (i.e. sleeping or eating habits)</a:t>
            </a:r>
          </a:p>
          <a:p>
            <a:r>
              <a:rPr lang="en-GB" dirty="0">
                <a:solidFill>
                  <a:srgbClr val="0070C0"/>
                </a:solidFill>
              </a:rPr>
              <a:t>Keep children’s old trainers as spares for the trip!</a:t>
            </a:r>
          </a:p>
          <a:p>
            <a:endParaRPr lang="en-GB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GB" dirty="0" err="1">
                <a:hlinkClick r:id="rId2"/>
              </a:rPr>
              <a:t>Marchants</a:t>
            </a:r>
            <a:r>
              <a:rPr lang="en-GB" dirty="0">
                <a:hlinkClick r:id="rId2"/>
              </a:rPr>
              <a:t> Hill</a:t>
            </a:r>
            <a:endParaRPr lang="en-GB" dirty="0">
              <a:solidFill>
                <a:srgbClr val="0070C0"/>
              </a:solidFill>
            </a:endParaRP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D56ED1-D6C4-2592-6CA8-B92AFE3CE6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963" b="22564"/>
          <a:stretch/>
        </p:blipFill>
        <p:spPr>
          <a:xfrm>
            <a:off x="642937" y="230188"/>
            <a:ext cx="2066925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26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46243-4F39-BC70-BA4A-3E81807CC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0070C0"/>
                </a:solidFill>
              </a:rPr>
              <a:t>Sample Day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268D767-6078-2F5C-F179-EBD1B9359A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9811" t="24356" r="30277" b="24743"/>
          <a:stretch/>
        </p:blipFill>
        <p:spPr>
          <a:xfrm>
            <a:off x="1534159" y="1930400"/>
            <a:ext cx="9431876" cy="4257039"/>
          </a:xfrm>
          <a:ln w="38100">
            <a:solidFill>
              <a:srgbClr val="00206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D56ED1-D6C4-2592-6CA8-B92AFE3CE6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963" b="22564"/>
          <a:stretch/>
        </p:blipFill>
        <p:spPr>
          <a:xfrm>
            <a:off x="642937" y="230188"/>
            <a:ext cx="2066925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68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46243-4F39-BC70-BA4A-3E81807CC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0070C0"/>
                </a:solidFill>
              </a:rPr>
              <a:t>Sample Menu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D56ED1-D6C4-2592-6CA8-B92AFE3CE6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963" b="22564"/>
          <a:stretch/>
        </p:blipFill>
        <p:spPr>
          <a:xfrm>
            <a:off x="642937" y="230188"/>
            <a:ext cx="2066925" cy="13255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D8EDDA-C695-0E0A-7F80-CA8B2CC6D3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833" t="57831" r="26500" b="-745"/>
          <a:stretch/>
        </p:blipFill>
        <p:spPr>
          <a:xfrm>
            <a:off x="777240" y="2100897"/>
            <a:ext cx="10850203" cy="4216400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222656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108</TotalTime>
  <Words>690</Words>
  <Application>Microsoft Office PowerPoint</Application>
  <PresentationFormat>Widescreen</PresentationFormat>
  <Paragraphs>111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2013 - 2022 Theme</vt:lpstr>
      <vt:lpstr>Meet the Teacher</vt:lpstr>
      <vt:lpstr>Timetable</vt:lpstr>
      <vt:lpstr>What is new this year for your child in Year 6</vt:lpstr>
      <vt:lpstr>Pe Days</vt:lpstr>
      <vt:lpstr>Reading</vt:lpstr>
      <vt:lpstr>Home Learning</vt:lpstr>
      <vt:lpstr>Spellings</vt:lpstr>
      <vt:lpstr>Parental Consent Forms</vt:lpstr>
      <vt:lpstr>PGL</vt:lpstr>
      <vt:lpstr>Sample Day</vt:lpstr>
      <vt:lpstr>Sample Menu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Ms Brian</dc:creator>
  <cp:lastModifiedBy>Mrs Gilbey</cp:lastModifiedBy>
  <cp:revision>17</cp:revision>
  <cp:lastPrinted>2026-09-02T15:43:58Z</cp:lastPrinted>
  <dcterms:created xsi:type="dcterms:W3CDTF">2025-09-02T11:35:34Z</dcterms:created>
  <dcterms:modified xsi:type="dcterms:W3CDTF">2026-09-09T15:23:08Z</dcterms:modified>
</cp:coreProperties>
</file>