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5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6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69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28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1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8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86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968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5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3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8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D488759-D22F-4BC0-8BC4-5F87FFE3014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CFE65F8-2EEB-437F-ADEF-943CCB87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1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8EB3A-AAEF-43F4-91FD-550881224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9325"/>
            <a:ext cx="9144000" cy="2387600"/>
          </a:xfrm>
        </p:spPr>
        <p:txBody>
          <a:bodyPr/>
          <a:lstStyle/>
          <a:p>
            <a:r>
              <a:rPr lang="en-US">
                <a:latin typeface="MV Boli" panose="02000500030200090000" pitchFamily="2" charset="0"/>
                <a:cs typeface="MV Boli" panose="02000500030200090000" pitchFamily="2" charset="0"/>
              </a:rPr>
              <a:t>Year 5</a:t>
            </a:r>
            <a:b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</a:b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BCF3C-1F6B-49B3-BD6A-8AFB60B41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43125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With Miss Raynsford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40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1E5D-46A7-45CB-892F-F0CD95F65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22" y="323266"/>
            <a:ext cx="10515600" cy="1325563"/>
          </a:xfrm>
        </p:spPr>
        <p:txBody>
          <a:bodyPr/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Curriculum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A539F6-77CB-463A-954E-D8AD94D8C596}"/>
              </a:ext>
            </a:extLst>
          </p:cNvPr>
          <p:cNvSpPr txBox="1"/>
          <p:nvPr/>
        </p:nvSpPr>
        <p:spPr>
          <a:xfrm>
            <a:off x="234158" y="1690688"/>
            <a:ext cx="2622885" cy="480131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English:</a:t>
            </a: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During the  first half of the Autumn Term, we will be focusing on  two books; </a:t>
            </a:r>
            <a:r>
              <a:rPr lang="en-US" b="1" dirty="0">
                <a:latin typeface="MV Boli" panose="02000500030200090000" pitchFamily="2" charset="0"/>
                <a:cs typeface="MV Boli" panose="02000500030200090000" pitchFamily="2" charset="0"/>
              </a:rPr>
              <a:t>robot girl and Hidden figures</a:t>
            </a: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. </a:t>
            </a:r>
            <a:b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</a:br>
            <a:b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Over the course of the writing units the children will be writing a range of text types, including: dialogue, letters, emails in role, setting descriptions, reports, diaries and journalistic writing.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46603D-C569-4082-86FC-59EF68A932AB}"/>
              </a:ext>
            </a:extLst>
          </p:cNvPr>
          <p:cNvSpPr txBox="1"/>
          <p:nvPr/>
        </p:nvSpPr>
        <p:spPr>
          <a:xfrm>
            <a:off x="3267121" y="1690688"/>
            <a:ext cx="2622885" cy="369331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MV Boli" panose="02000500030200090000" pitchFamily="2" charset="0"/>
                <a:cs typeface="MV Boli" panose="02000500030200090000" pitchFamily="2" charset="0"/>
              </a:rPr>
              <a:t>Maths</a:t>
            </a: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:</a:t>
            </a: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During the  first half of the Autumn Term, the children will be learning </a:t>
            </a:r>
            <a:r>
              <a:rPr lang="en-US" b="1" dirty="0">
                <a:latin typeface="MV Boli" panose="02000500030200090000" pitchFamily="2" charset="0"/>
                <a:cs typeface="MV Boli" panose="02000500030200090000" pitchFamily="2" charset="0"/>
              </a:rPr>
              <a:t>place value </a:t>
            </a: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with Miss Raynsford and </a:t>
            </a:r>
            <a:r>
              <a:rPr lang="en-US" b="1" dirty="0">
                <a:latin typeface="MV Boli" panose="02000500030200090000" pitchFamily="2" charset="0"/>
                <a:cs typeface="MV Boli" panose="02000500030200090000" pitchFamily="2" charset="0"/>
              </a:rPr>
              <a:t>Perimeter and Area </a:t>
            </a: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with </a:t>
            </a:r>
            <a:r>
              <a:rPr lang="en-US" dirty="0" err="1">
                <a:latin typeface="MV Boli" panose="02000500030200090000" pitchFamily="2" charset="0"/>
                <a:cs typeface="MV Boli" panose="02000500030200090000" pitchFamily="2" charset="0"/>
              </a:rPr>
              <a:t>Mrs</a:t>
            </a: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 Loyal. The place value includes roman numerals and rounding up to 6-digit numbers and partitioning.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42D907-18BE-4493-8AD6-7A90E7CEFD1E}"/>
              </a:ext>
            </a:extLst>
          </p:cNvPr>
          <p:cNvSpPr txBox="1"/>
          <p:nvPr/>
        </p:nvSpPr>
        <p:spPr>
          <a:xfrm>
            <a:off x="6300084" y="1648829"/>
            <a:ext cx="2622885" cy="45243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Science:</a:t>
            </a: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Year 5 begins with the exciting topic of space! The children learn about the orbits in our solar system and what causes day and night.</a:t>
            </a:r>
          </a:p>
          <a:p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After this term, we move on to Forces, in that topic we will explore the different types of forces and the effect they have on objects.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8454E-423F-4832-9A1E-32A21E0DDC86}"/>
              </a:ext>
            </a:extLst>
          </p:cNvPr>
          <p:cNvSpPr txBox="1"/>
          <p:nvPr/>
        </p:nvSpPr>
        <p:spPr>
          <a:xfrm>
            <a:off x="9333047" y="1690688"/>
            <a:ext cx="2622885" cy="480131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Reading:</a:t>
            </a: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Throughout Year 5, a variety of genres will be read throughout our guided reading, reading for pleasure and book club time.</a:t>
            </a:r>
          </a:p>
          <a:p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For the Autumn Term our must reads are:</a:t>
            </a:r>
          </a:p>
          <a:p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The boy at the back of the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A long walk to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Jabberwocky</a:t>
            </a:r>
          </a:p>
        </p:txBody>
      </p:sp>
    </p:spTree>
    <p:extLst>
      <p:ext uri="{BB962C8B-B14F-4D97-AF65-F5344CB8AC3E}">
        <p14:creationId xmlns:p14="http://schemas.microsoft.com/office/powerpoint/2010/main" val="330816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EE0E8B-EB1B-4581-8C8D-BA55FEC31621}"/>
              </a:ext>
            </a:extLst>
          </p:cNvPr>
          <p:cNvSpPr txBox="1">
            <a:spLocks/>
          </p:cNvSpPr>
          <p:nvPr/>
        </p:nvSpPr>
        <p:spPr>
          <a:xfrm>
            <a:off x="512975" y="235237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Curriculum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5DF218-98B5-4600-BB5C-4BAAAFAD4055}"/>
              </a:ext>
            </a:extLst>
          </p:cNvPr>
          <p:cNvSpPr txBox="1">
            <a:spLocks/>
          </p:cNvSpPr>
          <p:nvPr/>
        </p:nvSpPr>
        <p:spPr>
          <a:xfrm>
            <a:off x="838200" y="1379621"/>
            <a:ext cx="2291499" cy="24477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Geography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Europe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Local area and region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Volcanoes and earthquakes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ACD5B2-AE6F-4CC8-BF18-6162A099EC45}"/>
              </a:ext>
            </a:extLst>
          </p:cNvPr>
          <p:cNvSpPr txBox="1">
            <a:spLocks/>
          </p:cNvSpPr>
          <p:nvPr/>
        </p:nvSpPr>
        <p:spPr>
          <a:xfrm>
            <a:off x="838200" y="4134404"/>
            <a:ext cx="2291499" cy="25872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History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Ancient Greece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British history – railways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Black and British history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Anglo-Saxons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8420CB-6FE0-4A5D-832E-C2807CF23F89}"/>
              </a:ext>
            </a:extLst>
          </p:cNvPr>
          <p:cNvSpPr txBox="1">
            <a:spLocks/>
          </p:cNvSpPr>
          <p:nvPr/>
        </p:nvSpPr>
        <p:spPr>
          <a:xfrm>
            <a:off x="7777113" y="33162"/>
            <a:ext cx="3576687" cy="1220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Music: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u="sng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1600" dirty="0">
                <a:latin typeface="MV Boli" panose="02000500030200090000" pitchFamily="2" charset="0"/>
                <a:cs typeface="MV Boli" panose="02000500030200090000" pitchFamily="2" charset="0"/>
              </a:rPr>
              <a:t>Living n a Prayer, Classroom Jazz 1, Make you feel my love, The Fresh Prince Of Bel-Air, Dancing in the Street, Reflecting</a:t>
            </a:r>
            <a:endParaRPr lang="en-GB" sz="16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ECE137-9534-4DEB-84E5-398D6C4C97EA}"/>
              </a:ext>
            </a:extLst>
          </p:cNvPr>
          <p:cNvSpPr txBox="1">
            <a:spLocks/>
          </p:cNvSpPr>
          <p:nvPr/>
        </p:nvSpPr>
        <p:spPr>
          <a:xfrm>
            <a:off x="6284495" y="1379621"/>
            <a:ext cx="2291499" cy="24477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Art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pPr marL="0" indent="0">
              <a:buNone/>
            </a:pP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We do a range of topics including: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Drawing: Depth, emotion and movement.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Mixed media: Portraits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Craft and design: Architecture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AE2C0D-EAC3-40AA-BB3B-BC41654B4605}"/>
              </a:ext>
            </a:extLst>
          </p:cNvPr>
          <p:cNvSpPr txBox="1">
            <a:spLocks/>
          </p:cNvSpPr>
          <p:nvPr/>
        </p:nvSpPr>
        <p:spPr>
          <a:xfrm>
            <a:off x="6284495" y="4134404"/>
            <a:ext cx="2427705" cy="25872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PE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EPC – Football, Tag Rugby, Netball, Hockey, tennis and Cricket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Class Teacher - Outdoor adventurous activities, dance, gymnastics, golf, athletics, badminton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98D553-8F46-42AB-8969-547CEEAEBE03}"/>
              </a:ext>
            </a:extLst>
          </p:cNvPr>
          <p:cNvSpPr txBox="1">
            <a:spLocks/>
          </p:cNvSpPr>
          <p:nvPr/>
        </p:nvSpPr>
        <p:spPr>
          <a:xfrm>
            <a:off x="9062301" y="4184761"/>
            <a:ext cx="2291499" cy="25872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DT</a:t>
            </a:r>
          </a:p>
          <a:p>
            <a:pPr marL="0" indent="0">
              <a:buNone/>
            </a:pP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We do a range of topics including: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Bridges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Stuffed toys 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Spaghetti </a:t>
            </a:r>
            <a:r>
              <a:rPr lang="en-GB" sz="1600" dirty="0" err="1">
                <a:latin typeface="MV Boli" panose="02000500030200090000" pitchFamily="2" charset="0"/>
                <a:cs typeface="MV Boli" panose="02000500030200090000" pitchFamily="2" charset="0"/>
              </a:rPr>
              <a:t>bolognese</a:t>
            </a:r>
            <a:endParaRPr lang="en-GB" sz="16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023CBB-2164-4285-A042-E1492939D368}"/>
              </a:ext>
            </a:extLst>
          </p:cNvPr>
          <p:cNvSpPr txBox="1">
            <a:spLocks/>
          </p:cNvSpPr>
          <p:nvPr/>
        </p:nvSpPr>
        <p:spPr>
          <a:xfrm>
            <a:off x="9035716" y="1379621"/>
            <a:ext cx="2291499" cy="24477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u="sng" dirty="0">
                <a:latin typeface="MV Boli" panose="02000500030200090000" pitchFamily="2" charset="0"/>
                <a:cs typeface="MV Boli" panose="02000500030200090000" pitchFamily="2" charset="0"/>
              </a:rPr>
              <a:t>Computing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Online safety 1 lesson at the start of each term.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Quizzing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Game creator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Databases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Concept maps</a:t>
            </a:r>
          </a:p>
          <a:p>
            <a:r>
              <a:rPr lang="en-GB" sz="1200" dirty="0">
                <a:latin typeface="MV Boli" panose="02000500030200090000" pitchFamily="2" charset="0"/>
                <a:cs typeface="MV Boli" panose="02000500030200090000" pitchFamily="2" charset="0"/>
              </a:rPr>
              <a:t>Coding</a:t>
            </a:r>
          </a:p>
          <a:p>
            <a:r>
              <a:rPr lang="en-GB" sz="1200" dirty="0" err="1">
                <a:latin typeface="MV Boli" panose="02000500030200090000" pitchFamily="2" charset="0"/>
                <a:cs typeface="MV Boli" panose="02000500030200090000" pitchFamily="2" charset="0"/>
              </a:rPr>
              <a:t>microbits</a:t>
            </a:r>
            <a:endParaRPr lang="en-GB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12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FC10DD6-D407-4A51-8619-55B3C7487A3F}"/>
              </a:ext>
            </a:extLst>
          </p:cNvPr>
          <p:cNvSpPr txBox="1">
            <a:spLocks/>
          </p:cNvSpPr>
          <p:nvPr/>
        </p:nvSpPr>
        <p:spPr>
          <a:xfrm>
            <a:off x="3561346" y="1379621"/>
            <a:ext cx="2291499" cy="24477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French</a:t>
            </a:r>
          </a:p>
          <a:p>
            <a:r>
              <a:rPr lang="en-US" sz="1600" dirty="0"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o you have a pet?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What is the date?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The weather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Clothes </a:t>
            </a:r>
          </a:p>
          <a:p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At the Tea room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77837C6-739A-45EB-A9A5-A49E461F924F}"/>
              </a:ext>
            </a:extLst>
          </p:cNvPr>
          <p:cNvSpPr txBox="1">
            <a:spLocks/>
          </p:cNvSpPr>
          <p:nvPr/>
        </p:nvSpPr>
        <p:spPr>
          <a:xfrm>
            <a:off x="3561345" y="4134402"/>
            <a:ext cx="2291499" cy="25872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RE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n-US" sz="1600" dirty="0">
                <a:latin typeface="MV Boli" panose="02000500030200090000" pitchFamily="2" charset="0"/>
                <a:cs typeface="MV Boli" panose="02000500030200090000" pitchFamily="2" charset="0"/>
              </a:rPr>
              <a:t>B</a:t>
            </a:r>
            <a:r>
              <a:rPr lang="en-GB" sz="1600" dirty="0" err="1">
                <a:latin typeface="MV Boli" panose="02000500030200090000" pitchFamily="2" charset="0"/>
                <a:cs typeface="MV Boli" panose="02000500030200090000" pitchFamily="2" charset="0"/>
              </a:rPr>
              <a:t>uddist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worship and beliefs</a:t>
            </a:r>
          </a:p>
          <a:p>
            <a:r>
              <a:rPr lang="en-US" sz="1600" dirty="0">
                <a:latin typeface="MV Boli" panose="02000500030200090000" pitchFamily="2" charset="0"/>
                <a:cs typeface="MV Boli" panose="02000500030200090000" pitchFamily="2" charset="0"/>
              </a:rPr>
              <a:t>S</a:t>
            </a:r>
            <a:r>
              <a:rPr lang="en-GB" sz="1600" dirty="0" err="1">
                <a:latin typeface="MV Boli" panose="02000500030200090000" pitchFamily="2" charset="0"/>
                <a:cs typeface="MV Boli" panose="02000500030200090000" pitchFamily="2" charset="0"/>
              </a:rPr>
              <a:t>tories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 of Hinduism</a:t>
            </a:r>
          </a:p>
          <a:p>
            <a:r>
              <a:rPr lang="en-US" sz="1600" dirty="0">
                <a:latin typeface="MV Boli" panose="02000500030200090000" pitchFamily="2" charset="0"/>
                <a:cs typeface="MV Boli" panose="02000500030200090000" pitchFamily="2" charset="0"/>
              </a:rPr>
              <a:t>Belief in our community</a:t>
            </a:r>
            <a:endParaRPr lang="en-GB" sz="16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7001C8A-5E8A-47CE-AAC2-EE879839C78F}"/>
              </a:ext>
            </a:extLst>
          </p:cNvPr>
          <p:cNvSpPr txBox="1">
            <a:spLocks/>
          </p:cNvSpPr>
          <p:nvPr/>
        </p:nvSpPr>
        <p:spPr>
          <a:xfrm>
            <a:off x="3905840" y="136358"/>
            <a:ext cx="3729871" cy="11174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u="sng" dirty="0">
                <a:latin typeface="MV Boli" panose="02000500030200090000" pitchFamily="2" charset="0"/>
                <a:cs typeface="MV Boli" panose="02000500030200090000" pitchFamily="2" charset="0"/>
              </a:rPr>
              <a:t>PSHE: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u="sng" dirty="0">
                <a:latin typeface="MV Boli" panose="02000500030200090000" pitchFamily="2" charset="0"/>
                <a:cs typeface="MV Boli" panose="02000500030200090000" pitchFamily="2" charset="0"/>
              </a:rPr>
              <a:t>B</a:t>
            </a:r>
            <a:r>
              <a:rPr lang="en-GB" sz="1600" dirty="0">
                <a:latin typeface="MV Boli" panose="02000500030200090000" pitchFamily="2" charset="0"/>
                <a:cs typeface="MV Boli" panose="02000500030200090000" pitchFamily="2" charset="0"/>
              </a:rPr>
              <a:t>eing me, Celebrating difference, Dreams and Goals, Healthy Me, Relationships, Changing me</a:t>
            </a:r>
          </a:p>
        </p:txBody>
      </p:sp>
    </p:spTree>
    <p:extLst>
      <p:ext uri="{BB962C8B-B14F-4D97-AF65-F5344CB8AC3E}">
        <p14:creationId xmlns:p14="http://schemas.microsoft.com/office/powerpoint/2010/main" val="10428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07DA-F35A-446D-8445-70762E1B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95736" y="-29199"/>
            <a:ext cx="7729728" cy="1188720"/>
          </a:xfrm>
        </p:spPr>
        <p:txBody>
          <a:bodyPr/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Weekly timetable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156A9-EB49-4F2C-BC03-59DBB8C3B250}"/>
              </a:ext>
            </a:extLst>
          </p:cNvPr>
          <p:cNvSpPr txBox="1"/>
          <p:nvPr/>
        </p:nvSpPr>
        <p:spPr>
          <a:xfrm>
            <a:off x="9068119" y="306796"/>
            <a:ext cx="294467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PE days – Monday and Thursday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2CB4B-7F51-48BA-8418-D45D0A0CEAD7}"/>
              </a:ext>
            </a:extLst>
          </p:cNvPr>
          <p:cNvSpPr txBox="1"/>
          <p:nvPr/>
        </p:nvSpPr>
        <p:spPr>
          <a:xfrm>
            <a:off x="9247330" y="1122356"/>
            <a:ext cx="294467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Library and book club – Monday and Thursday 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8E3B4-4BD2-4EB6-9004-67B28AEB9A77}"/>
              </a:ext>
            </a:extLst>
          </p:cNvPr>
          <p:cNvSpPr txBox="1"/>
          <p:nvPr/>
        </p:nvSpPr>
        <p:spPr>
          <a:xfrm>
            <a:off x="9308647" y="2551837"/>
            <a:ext cx="2944670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Homework – </a:t>
            </a:r>
          </a:p>
          <a:p>
            <a:r>
              <a:rPr lang="en-GB" dirty="0">
                <a:latin typeface="MV Boli" panose="02000500030200090000" pitchFamily="2" charset="0"/>
                <a:cs typeface="MV Boli" panose="02000500030200090000" pitchFamily="2" charset="0"/>
              </a:rPr>
              <a:t>Spelling out Thursday tested following Tuesday</a:t>
            </a:r>
          </a:p>
          <a:p>
            <a:r>
              <a:rPr lang="en-GB" dirty="0">
                <a:latin typeface="MV Boli" panose="02000500030200090000" pitchFamily="2" charset="0"/>
                <a:cs typeface="MV Boli" panose="02000500030200090000" pitchFamily="2" charset="0"/>
              </a:rPr>
              <a:t>Maths out Monday, marked following Monday</a:t>
            </a:r>
          </a:p>
          <a:p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38D2DA-9537-F873-1A3A-0A84A49BC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11" y="1122356"/>
            <a:ext cx="9129436" cy="503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8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C103B10-50C6-47D1-BBC6-3DE5C399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3" y="2072"/>
            <a:ext cx="4182609" cy="1373018"/>
          </a:xfrm>
          <a:noFill/>
        </p:spPr>
        <p:txBody>
          <a:bodyPr/>
          <a:lstStyle/>
          <a:p>
            <a:r>
              <a:rPr lang="en-GB" dirty="0">
                <a:latin typeface="MV Boli" panose="02000500030200090000" pitchFamily="2" charset="0"/>
                <a:cs typeface="MV Boli" panose="02000500030200090000" pitchFamily="2" charset="0"/>
              </a:rPr>
              <a:t>Routines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050113-65B9-42B8-AF93-8D0E1EDD0399}"/>
              </a:ext>
            </a:extLst>
          </p:cNvPr>
          <p:cNvSpPr txBox="1">
            <a:spLocks/>
          </p:cNvSpPr>
          <p:nvPr/>
        </p:nvSpPr>
        <p:spPr>
          <a:xfrm>
            <a:off x="233706" y="1436768"/>
            <a:ext cx="3828068" cy="19922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MV Boli" panose="02000500030200090000" pitchFamily="2" charset="0"/>
                <a:cs typeface="MV Boli" panose="02000500030200090000" pitchFamily="2" charset="0"/>
              </a:rPr>
              <a:t>Morning activities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We do a range of different morning activities but we focus on Maths, Grammar and handwriting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7D291F-0F50-408B-9EE2-AC5F73A66031}"/>
              </a:ext>
            </a:extLst>
          </p:cNvPr>
          <p:cNvSpPr txBox="1">
            <a:spLocks/>
          </p:cNvSpPr>
          <p:nvPr/>
        </p:nvSpPr>
        <p:spPr>
          <a:xfrm>
            <a:off x="4181966" y="3428999"/>
            <a:ext cx="3828068" cy="32122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6200" u="sng" dirty="0">
                <a:latin typeface="MV Boli" panose="02000500030200090000" pitchFamily="2" charset="0"/>
                <a:cs typeface="MV Boli" panose="02000500030200090000" pitchFamily="2" charset="0"/>
              </a:rPr>
              <a:t>Times-table practice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6200" dirty="0">
                <a:latin typeface="MV Boli" panose="02000500030200090000" pitchFamily="2" charset="0"/>
                <a:cs typeface="MV Boli" panose="02000500030200090000" pitchFamily="2" charset="0"/>
              </a:rPr>
              <a:t>Despite the children having finished their times-tables learning. They must continue to practice them 3x per week as it underpins a lot of our maths this year.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6200" dirty="0">
                <a:latin typeface="MV Boli" panose="02000500030200090000" pitchFamily="2" charset="0"/>
                <a:cs typeface="MV Boli" panose="02000500030200090000" pitchFamily="2" charset="0"/>
              </a:rPr>
              <a:t>Times-table </a:t>
            </a:r>
            <a:r>
              <a:rPr lang="en-GB" sz="6200" dirty="0" err="1">
                <a:latin typeface="MV Boli" panose="02000500030200090000" pitchFamily="2" charset="0"/>
                <a:cs typeface="MV Boli" panose="02000500030200090000" pitchFamily="2" charset="0"/>
              </a:rPr>
              <a:t>Rockstars</a:t>
            </a:r>
            <a:endParaRPr lang="en-GB" sz="6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6200" dirty="0">
                <a:latin typeface="MV Boli" panose="02000500030200090000" pitchFamily="2" charset="0"/>
                <a:cs typeface="MV Boli" panose="02000500030200090000" pitchFamily="2" charset="0"/>
              </a:rPr>
              <a:t>Quick fire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3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A32F5C-A32F-46A3-A214-70374F58EEB9}"/>
              </a:ext>
            </a:extLst>
          </p:cNvPr>
          <p:cNvSpPr txBox="1">
            <a:spLocks/>
          </p:cNvSpPr>
          <p:nvPr/>
        </p:nvSpPr>
        <p:spPr>
          <a:xfrm>
            <a:off x="8130226" y="4090738"/>
            <a:ext cx="3828068" cy="27349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MV Boli" panose="02000500030200090000" pitchFamily="2" charset="0"/>
                <a:cs typeface="MV Boli" panose="02000500030200090000" pitchFamily="2" charset="0"/>
              </a:rPr>
              <a:t>Reward systems and behaviour</a:t>
            </a:r>
          </a:p>
          <a:p>
            <a:pPr marL="0" indent="0"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Brilliant Bricks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Children are expected to be building a positive attitude to learning and ensuring they are willing to “have a go”. 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They must take pride in their learning and ensure their work is neat. 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Children must listen to each other and ensure they raise their hand in the classroom. 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Children must not bring anything in from home unless it is for celebratory assemblies or previously agreed with the class teacher</a:t>
            </a:r>
            <a:endParaRPr lang="en-GB" sz="2400" u="sng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A6A622-52BA-4206-AAB0-5340261112A7}"/>
              </a:ext>
            </a:extLst>
          </p:cNvPr>
          <p:cNvSpPr txBox="1">
            <a:spLocks/>
          </p:cNvSpPr>
          <p:nvPr/>
        </p:nvSpPr>
        <p:spPr>
          <a:xfrm>
            <a:off x="233706" y="3613429"/>
            <a:ext cx="3828068" cy="32122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6200" u="sng" dirty="0">
                <a:latin typeface="MV Boli" panose="02000500030200090000" pitchFamily="2" charset="0"/>
                <a:cs typeface="MV Boli" panose="02000500030200090000" pitchFamily="2" charset="0"/>
              </a:rPr>
              <a:t>Reading at home (3x a week)</a:t>
            </a:r>
          </a:p>
          <a:p>
            <a:pPr marL="0" indent="0">
              <a:buNone/>
            </a:pPr>
            <a:r>
              <a:rPr lang="en-GB" sz="6200" dirty="0">
                <a:latin typeface="MV Boli" panose="02000500030200090000" pitchFamily="2" charset="0"/>
                <a:cs typeface="MV Boli" panose="02000500030200090000" pitchFamily="2" charset="0"/>
              </a:rPr>
              <a:t>It is imperative that children are reading at home and being read to at home.</a:t>
            </a:r>
          </a:p>
          <a:p>
            <a:pPr marL="0" indent="0">
              <a:buNone/>
            </a:pPr>
            <a:r>
              <a:rPr lang="en-GB" sz="6200" b="1" dirty="0">
                <a:latin typeface="MV Boli" panose="02000500030200090000" pitchFamily="2" charset="0"/>
                <a:cs typeface="MV Boli" panose="02000500030200090000" pitchFamily="2" charset="0"/>
              </a:rPr>
              <a:t>Reading record must be signed 3x a week by an adult. </a:t>
            </a:r>
          </a:p>
          <a:p>
            <a:pPr marL="0" indent="0">
              <a:buNone/>
            </a:pPr>
            <a:r>
              <a:rPr lang="en-GB" sz="6200" dirty="0">
                <a:latin typeface="MV Boli" panose="02000500030200090000" pitchFamily="2" charset="0"/>
                <a:cs typeface="MV Boli" panose="02000500030200090000" pitchFamily="2" charset="0"/>
              </a:rPr>
              <a:t>The children are welcome to read books outside of their school books however to progress in the reading levels they must have read a wide variety of the school books in their level.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u="sng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D55A39-8C3F-4B7D-9EC8-F2CFC88FF86B}"/>
              </a:ext>
            </a:extLst>
          </p:cNvPr>
          <p:cNvSpPr txBox="1">
            <a:spLocks/>
          </p:cNvSpPr>
          <p:nvPr/>
        </p:nvSpPr>
        <p:spPr>
          <a:xfrm>
            <a:off x="4181966" y="378975"/>
            <a:ext cx="3828068" cy="28967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MV Boli" panose="02000500030200090000" pitchFamily="2" charset="0"/>
                <a:cs typeface="MV Boli" panose="02000500030200090000" pitchFamily="2" charset="0"/>
              </a:rPr>
              <a:t>Home learning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Spelling out Thursday tested following Tuesday</a:t>
            </a:r>
          </a:p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Maths out Monday, marked following Monday.</a:t>
            </a:r>
            <a:endParaRPr lang="en-US" sz="24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>
              <a:buNone/>
            </a:pPr>
            <a:r>
              <a:rPr lang="en-US" sz="2400" dirty="0">
                <a:latin typeface="MV Boli" panose="02000500030200090000" pitchFamily="2" charset="0"/>
                <a:cs typeface="MV Boli" panose="02000500030200090000" pitchFamily="2" charset="0"/>
              </a:rPr>
              <a:t>Spare copies are always available in the classroom and uploaded to teams each week.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F09FBF-BA24-406E-B3E9-30B86BD26514}"/>
              </a:ext>
            </a:extLst>
          </p:cNvPr>
          <p:cNvSpPr txBox="1">
            <a:spLocks/>
          </p:cNvSpPr>
          <p:nvPr/>
        </p:nvSpPr>
        <p:spPr>
          <a:xfrm>
            <a:off x="8130226" y="378975"/>
            <a:ext cx="3828068" cy="19922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MV Boli" panose="02000500030200090000" pitchFamily="2" charset="0"/>
                <a:cs typeface="MV Boli" panose="02000500030200090000" pitchFamily="2" charset="0"/>
              </a:rPr>
              <a:t>Break and lunch times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During Break there will always be a member of staff from our classroom.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Breaktime – 10:45 – 11:00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Lunch 12:00 – 13:00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They are encouraged to use the toilets during these times.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u="sng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2165E7-F508-460E-B1E2-1990FF7ADDC4}"/>
              </a:ext>
            </a:extLst>
          </p:cNvPr>
          <p:cNvSpPr txBox="1">
            <a:spLocks/>
          </p:cNvSpPr>
          <p:nvPr/>
        </p:nvSpPr>
        <p:spPr>
          <a:xfrm>
            <a:off x="8130226" y="2506422"/>
            <a:ext cx="3828068" cy="15843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400" u="sng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BEE87-8484-4066-81F6-5E6E698282ED}"/>
              </a:ext>
            </a:extLst>
          </p:cNvPr>
          <p:cNvSpPr txBox="1"/>
          <p:nvPr/>
        </p:nvSpPr>
        <p:spPr>
          <a:xfrm>
            <a:off x="8241973" y="2644169"/>
            <a:ext cx="3604574" cy="10464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u="sng" dirty="0">
                <a:latin typeface="MV Boli" panose="02000500030200090000" pitchFamily="2" charset="0"/>
                <a:cs typeface="MV Boli" panose="02000500030200090000" pitchFamily="2" charset="0"/>
              </a:rPr>
              <a:t>Class assemblies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>
                <a:latin typeface="MV Boli" panose="02000500030200090000" pitchFamily="2" charset="0"/>
                <a:cs typeface="MV Boli" panose="02000500030200090000" pitchFamily="2" charset="0"/>
              </a:rPr>
              <a:t>27</a:t>
            </a:r>
            <a:r>
              <a:rPr lang="en-GB" b="1" baseline="30000" dirty="0">
                <a:latin typeface="MV Boli" panose="02000500030200090000" pitchFamily="2" charset="0"/>
                <a:cs typeface="MV Boli" panose="02000500030200090000" pitchFamily="2" charset="0"/>
              </a:rPr>
              <a:t>th</a:t>
            </a:r>
            <a:r>
              <a:rPr lang="en-GB" b="1" dirty="0">
                <a:latin typeface="MV Boli" panose="02000500030200090000" pitchFamily="2" charset="0"/>
                <a:cs typeface="MV Boli" panose="02000500030200090000" pitchFamily="2" charset="0"/>
              </a:rPr>
              <a:t> November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>
                <a:latin typeface="MV Boli" panose="02000500030200090000" pitchFamily="2" charset="0"/>
                <a:cs typeface="MV Boli" panose="02000500030200090000" pitchFamily="2" charset="0"/>
              </a:rPr>
              <a:t>23</a:t>
            </a:r>
            <a:r>
              <a:rPr lang="en-GB" b="1" baseline="30000" dirty="0">
                <a:latin typeface="MV Boli" panose="02000500030200090000" pitchFamily="2" charset="0"/>
                <a:cs typeface="MV Boli" panose="02000500030200090000" pitchFamily="2" charset="0"/>
              </a:rPr>
              <a:t>rd</a:t>
            </a:r>
            <a:r>
              <a:rPr lang="en-GB" b="1" dirty="0">
                <a:latin typeface="MV Boli" panose="02000500030200090000" pitchFamily="2" charset="0"/>
                <a:cs typeface="MV Boli" panose="02000500030200090000" pitchFamily="2" charset="0"/>
              </a:rPr>
              <a:t> April 2027</a:t>
            </a:r>
          </a:p>
        </p:txBody>
      </p:sp>
    </p:spTree>
    <p:extLst>
      <p:ext uri="{BB962C8B-B14F-4D97-AF65-F5344CB8AC3E}">
        <p14:creationId xmlns:p14="http://schemas.microsoft.com/office/powerpoint/2010/main" val="3870147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E394-7A74-47CF-B26B-BB4C65F0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Trips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31E32D-09F5-E826-DEFB-F8B0E94D92A1}"/>
              </a:ext>
            </a:extLst>
          </p:cNvPr>
          <p:cNvSpPr txBox="1"/>
          <p:nvPr/>
        </p:nvSpPr>
        <p:spPr>
          <a:xfrm>
            <a:off x="1443789" y="2342147"/>
            <a:ext cx="9625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Sky studios – 8.10.26</a:t>
            </a:r>
          </a:p>
          <a:p>
            <a:r>
              <a:rPr lang="en-GB" dirty="0"/>
              <a:t>Harvest celebration at Wellington – 21.10.26</a:t>
            </a:r>
          </a:p>
          <a:p>
            <a:endParaRPr lang="en-GB" dirty="0"/>
          </a:p>
          <a:p>
            <a:r>
              <a:rPr lang="en-GB" dirty="0"/>
              <a:t>Hindu Temple – TBC</a:t>
            </a:r>
          </a:p>
          <a:p>
            <a:r>
              <a:rPr lang="en-GB" dirty="0"/>
              <a:t>Buster Ancient Farm  - TBC</a:t>
            </a:r>
          </a:p>
        </p:txBody>
      </p:sp>
    </p:spTree>
    <p:extLst>
      <p:ext uri="{BB962C8B-B14F-4D97-AF65-F5344CB8AC3E}">
        <p14:creationId xmlns:p14="http://schemas.microsoft.com/office/powerpoint/2010/main" val="54859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5F695-5355-4926-9801-F4F27FC2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>
                <a:latin typeface="MV Boli" panose="02000500030200090000" pitchFamily="2" charset="0"/>
                <a:cs typeface="MV Boli" panose="02000500030200090000" pitchFamily="2" charset="0"/>
              </a:rPr>
              <a:t>Any questions?</a:t>
            </a:r>
            <a:endParaRPr lang="en-GB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49410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1600</TotalTime>
  <Words>758</Words>
  <Application>Microsoft Office PowerPoint</Application>
  <PresentationFormat>Widescreen</PresentationFormat>
  <Paragraphs>106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MV Boli</vt:lpstr>
      <vt:lpstr>Parcel</vt:lpstr>
      <vt:lpstr>Year 5 </vt:lpstr>
      <vt:lpstr>Curriculum</vt:lpstr>
      <vt:lpstr>PowerPoint Presentation</vt:lpstr>
      <vt:lpstr>Weekly timetable</vt:lpstr>
      <vt:lpstr>Routines </vt:lpstr>
      <vt:lpstr>Trips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5</dc:title>
  <dc:creator>Miss Raynsford</dc:creator>
  <cp:lastModifiedBy>Miss Raynsford</cp:lastModifiedBy>
  <cp:revision>17</cp:revision>
  <dcterms:created xsi:type="dcterms:W3CDTF">2025-08-29T16:38:55Z</dcterms:created>
  <dcterms:modified xsi:type="dcterms:W3CDTF">2026-09-10T15:19:34Z</dcterms:modified>
</cp:coreProperties>
</file>