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6" r:id="rId3"/>
    <p:sldId id="267" r:id="rId4"/>
    <p:sldId id="257" r:id="rId5"/>
    <p:sldId id="262" r:id="rId6"/>
    <p:sldId id="261" r:id="rId7"/>
    <p:sldId id="260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82C5"/>
    <a:srgbClr val="9999FF"/>
    <a:srgbClr val="74C1EC"/>
    <a:srgbClr val="84E9F4"/>
    <a:srgbClr val="EDDE73"/>
    <a:srgbClr val="FFE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A970-5E66-444F-8672-60CF686237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88B119-566F-40F9-B04F-3B1E1A307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04E15-2040-4B13-B812-4345863A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8A15-9B6D-426C-B292-01FAA02B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35772-8FA5-48D4-873C-38D34398C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850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32FFE-FD59-4B9F-9DFC-69E8778AD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06FE3-09C2-4068-B131-968271AC2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B3361-99D0-467C-AF0A-328AFF7D0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04C45-EF71-4DC2-BE98-E7E0B3FE5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8D6C0-59BB-4AC1-81E2-CE30551BF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9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F32E4-1546-49FC-AAD9-D5DDBDA8C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38F45-F627-4CC3-A1D1-8CA7CD66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24504-821E-4602-AB6A-B8EBD2469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BE038-2D91-44D2-B284-BF68F9C3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12F4A-E73B-40B3-83A1-A4706605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59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4B52A-B3EC-4ED7-ADF7-27771FE12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CECD7-132F-45C1-93DE-313491EBBF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CC7BA2-4AC4-4944-B32C-F07C4AA07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E18BB-6D6E-4A75-A214-4E3DC41D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858AC-8CD6-4487-9848-3C0513A4A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3F0ED-7704-4C5A-AE85-6218A07A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074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EF9FD-79C8-408F-9DBF-BC109771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3C66F-14E0-461E-A15A-1C3C8A29C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1722B-CE5B-4335-B2B2-425F95FC8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A6C1D6-CBD4-47FE-8101-A39E3CE0B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2993C-02B2-4E43-BFE8-9D074D437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A96DBF-E48B-42BF-A9CC-F91FE9B4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4BFEEB-B2E2-4235-8CB7-791AE41A3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DA4015-BF0B-456A-BA5A-709A2BEB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068B6-C0C0-4786-B101-7F04748BE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C5A237-3AE9-4DE0-BD61-9BB1FAC1A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407E9-30EE-47DD-93D9-4AE34390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AD70E-ED42-41BD-B3C9-45AD5F77A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67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B8428-E4BE-4D17-B4FE-778984180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4D8AA9-BB09-41E4-AA63-A54EB6D27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98FA6-186B-409B-9445-C5589F794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44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C1AF-DAF5-4728-B762-225721A7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3670-E881-43BC-972B-23F4621B1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B14B7-624C-4809-93F6-60315555A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43F51-66B7-432A-B124-458453249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28313-8374-4A00-A7CE-F936DCA4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55804-62AD-4737-A926-4B8EDA99D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7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A418-0EE8-4EA7-886B-E7FC570E2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789646-DD82-4816-8902-DBA4C1AE9E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1CB0F-FE17-4495-B640-5058B6C94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33246D-A57F-40E0-A19A-B5793AF7B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F0E15-5995-4C12-9122-5D375AFE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B0B21-6964-48B7-9032-F1A61EA2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87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FCC09-2958-4A14-ADE8-1E69D6B9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858FD3-67AE-4BD9-9C66-19113C002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02B07-70FF-49E7-96AA-B971AFBD0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BFBEC-A2ED-43FE-8617-7307BE533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2DB04-BBE2-444A-B91E-AC4BB629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6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B7AED2-981F-4F9F-AACC-D7A8E066A3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2B23A-2A49-4F63-8BCF-E1E175318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2F500-7A21-4C0F-BEF8-F4F872A73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93EB0-AED4-4CA9-87E7-0D5046A2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17F2D-6B14-4DD5-8CA1-F857A2B63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50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160F90-82E7-4BD1-B203-16D82935C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D0F22-07D6-4F32-9729-A222EC21D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D3974-ADFD-4623-8D9F-FD71E0CFD3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6DE7B-254C-4B26-828F-DF30894C53D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010ED-1D07-4E9B-854E-8EC73DA02C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23E4C-9058-4A35-9D44-997FB4F75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8F491-5175-4DB7-A48D-5F49A9C01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31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ADBC15-31C4-4F4D-9F4B-01DE7FD92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E0A4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50CA8-8606-4DF9-8BDA-D6C3373A41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8516"/>
            <a:ext cx="9144000" cy="1152843"/>
          </a:xfrm>
        </p:spPr>
        <p:txBody>
          <a:bodyPr>
            <a:noAutofit/>
          </a:bodyPr>
          <a:lstStyle/>
          <a:p>
            <a:r>
              <a:rPr lang="en-GB" sz="8000" dirty="0">
                <a:latin typeface="Imprint MT Shadow" panose="04020605060303030202" pitchFamily="82" charset="0"/>
              </a:rPr>
              <a:t>Welcome to Year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15ED1-9FAC-4376-8DA0-646F8FAA1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1359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Twinkl Light" panose="02000000000000000000" pitchFamily="2" charset="0"/>
              </a:rPr>
              <a:t>Mrs Hinta and Miss Currie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99183A-4B24-4BBD-8E9B-E697B043C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633" y="5212862"/>
            <a:ext cx="1991059" cy="154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4BA91-EFB6-4184-80B8-A1E120821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Imprint MT Shadow" panose="04020605060303030202" pitchFamily="82" charset="0"/>
              </a:rPr>
              <a:t>T</a:t>
            </a:r>
            <a:r>
              <a:rPr lang="en-GB" sz="5400" dirty="0">
                <a:latin typeface="Imprint MT Shadow" panose="04020605060303030202" pitchFamily="82" charset="0"/>
              </a:rPr>
              <a:t>eachers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93E4E-A5D2-475D-8257-829EE59CB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30" y="2216394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winkl Light" panose="02000000000000000000" pitchFamily="2" charset="0"/>
              </a:rPr>
              <a:t>Mrs Hinta all day Monday and Tuesday as well as Wednesday morning</a:t>
            </a:r>
          </a:p>
          <a:p>
            <a:r>
              <a:rPr lang="en-US" sz="4000" dirty="0">
                <a:latin typeface="Twinkl Light" panose="02000000000000000000" pitchFamily="2" charset="0"/>
              </a:rPr>
              <a:t>Mrs Middlemist Wednesday afternoons</a:t>
            </a:r>
          </a:p>
          <a:p>
            <a:r>
              <a:rPr lang="en-US" sz="4000" dirty="0">
                <a:latin typeface="Twinkl Light" panose="02000000000000000000" pitchFamily="2" charset="0"/>
              </a:rPr>
              <a:t>Miss Currie Thursday and Friday</a:t>
            </a:r>
            <a:endParaRPr lang="en-GB" sz="4000" dirty="0">
              <a:latin typeface="Twinkl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22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8382C-A45B-46AE-A83D-5048B459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Imprint MT Shadow" panose="04020605060303030202" pitchFamily="82" charset="0"/>
              </a:rPr>
              <a:t>Year 4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DE855-4972-4B13-9C92-038FD80C2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winkl Light" panose="02000000000000000000" pitchFamily="2" charset="0"/>
              </a:rPr>
              <a:t>Greater independence </a:t>
            </a:r>
          </a:p>
          <a:p>
            <a:r>
              <a:rPr lang="en-US" sz="4000" dirty="0">
                <a:latin typeface="Twinkl Light" panose="02000000000000000000" pitchFamily="2" charset="0"/>
              </a:rPr>
              <a:t>Increased expectations around presentation and organisation</a:t>
            </a:r>
          </a:p>
          <a:p>
            <a:r>
              <a:rPr lang="en-US" sz="4000" dirty="0">
                <a:latin typeface="Twinkl Light" panose="02000000000000000000" pitchFamily="2" charset="0"/>
              </a:rPr>
              <a:t>Gradually building confidence and resilience </a:t>
            </a:r>
          </a:p>
          <a:p>
            <a:r>
              <a:rPr lang="en-US" sz="4000">
                <a:latin typeface="Twinkl Light" panose="02000000000000000000" pitchFamily="2" charset="0"/>
              </a:rPr>
              <a:t>Preparing children </a:t>
            </a:r>
            <a:r>
              <a:rPr lang="en-US" sz="4000" dirty="0">
                <a:latin typeface="Twinkl Light" panose="02000000000000000000" pitchFamily="2" charset="0"/>
              </a:rPr>
              <a:t>for upper KS2</a:t>
            </a:r>
            <a:endParaRPr lang="en-GB" sz="4000" dirty="0">
              <a:latin typeface="Twinkl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673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2AD8-DE83-4292-8AB8-3AA0464B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920" y="0"/>
            <a:ext cx="10515600" cy="1325563"/>
          </a:xfrm>
          <a:solidFill>
            <a:srgbClr val="FFE0A4"/>
          </a:solidFill>
        </p:spPr>
        <p:txBody>
          <a:bodyPr/>
          <a:lstStyle/>
          <a:p>
            <a:r>
              <a:rPr lang="en-GB" dirty="0">
                <a:latin typeface="Imprint MT Shadow" panose="04020605060303030202" pitchFamily="82" charset="0"/>
              </a:rPr>
              <a:t>Curriculum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4981A-941B-41B7-BE5A-6FC47B5DB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621"/>
            <a:ext cx="2291499" cy="2447745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u="sng" dirty="0">
                <a:latin typeface="Imprint MT Shadow" panose="04020605060303030202" pitchFamily="82" charset="0"/>
              </a:rPr>
              <a:t>Geography</a:t>
            </a:r>
            <a:r>
              <a:rPr lang="en-GB" dirty="0"/>
              <a:t> 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The Rainforest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South America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Rivers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774524-8324-4871-B283-30F486895194}"/>
              </a:ext>
            </a:extLst>
          </p:cNvPr>
          <p:cNvSpPr txBox="1">
            <a:spLocks/>
          </p:cNvSpPr>
          <p:nvPr/>
        </p:nvSpPr>
        <p:spPr>
          <a:xfrm>
            <a:off x="838200" y="4134404"/>
            <a:ext cx="2291499" cy="25872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Imprint MT Shadow" panose="04020605060303030202" pitchFamily="82" charset="0"/>
              </a:rPr>
              <a:t>History</a:t>
            </a:r>
            <a:r>
              <a:rPr lang="en-GB" dirty="0"/>
              <a:t> 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The Egyptians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The Tudors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Crime and Punishment throughout time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34F5B5-D818-4A21-AA82-73CF60D636AB}"/>
              </a:ext>
            </a:extLst>
          </p:cNvPr>
          <p:cNvSpPr txBox="1">
            <a:spLocks/>
          </p:cNvSpPr>
          <p:nvPr/>
        </p:nvSpPr>
        <p:spPr>
          <a:xfrm>
            <a:off x="7777113" y="136359"/>
            <a:ext cx="3538277" cy="11174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Imprint MT Shadow" panose="04020605060303030202" pitchFamily="82" charset="0"/>
              </a:rPr>
              <a:t>Music</a:t>
            </a:r>
            <a:r>
              <a:rPr lang="en-GB" u="sng" dirty="0">
                <a:latin typeface="Imprint MT Shadow" panose="04020605060303030202" pitchFamily="82" charset="0"/>
              </a:rPr>
              <a:t>: </a:t>
            </a:r>
            <a:r>
              <a:rPr lang="en-GB" sz="1800" dirty="0">
                <a:latin typeface="Twinkl Light" panose="02000000000000000000" pitchFamily="2" charset="0"/>
              </a:rPr>
              <a:t>Mamma Mia, Lean on me, Christmas, Stop, Blackbird and Reflecting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D8933C-8C7E-42DB-965B-CC86EFCA6D09}"/>
              </a:ext>
            </a:extLst>
          </p:cNvPr>
          <p:cNvSpPr txBox="1">
            <a:spLocks/>
          </p:cNvSpPr>
          <p:nvPr/>
        </p:nvSpPr>
        <p:spPr>
          <a:xfrm>
            <a:off x="6284495" y="1379621"/>
            <a:ext cx="2291499" cy="2447745"/>
          </a:xfrm>
          <a:prstGeom prst="rect">
            <a:avLst/>
          </a:prstGeom>
          <a:solidFill>
            <a:srgbClr val="EE82C5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Imprint MT Shadow" panose="04020605060303030202" pitchFamily="82" charset="0"/>
              </a:rPr>
              <a:t>Art</a:t>
            </a:r>
            <a:r>
              <a:rPr lang="en-GB" dirty="0"/>
              <a:t> 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Power Prints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Egyptian Scrolls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Mixed Media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3D and Mega materials</a:t>
            </a:r>
          </a:p>
          <a:p>
            <a:r>
              <a:rPr lang="en-US" sz="1800" dirty="0">
                <a:latin typeface="Twinkl Light" panose="02000000000000000000" pitchFamily="2" charset="0"/>
              </a:rPr>
              <a:t>Drawing skills</a:t>
            </a:r>
            <a:endParaRPr lang="en-GB" sz="1800" dirty="0">
              <a:latin typeface="Twinkl Light" panose="02000000000000000000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9C4FE4-EA7C-4E5A-8AD2-4F1B78AD3C6E}"/>
              </a:ext>
            </a:extLst>
          </p:cNvPr>
          <p:cNvSpPr txBox="1">
            <a:spLocks/>
          </p:cNvSpPr>
          <p:nvPr/>
        </p:nvSpPr>
        <p:spPr>
          <a:xfrm>
            <a:off x="6284495" y="4134404"/>
            <a:ext cx="2291499" cy="25872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u="sng" dirty="0">
                <a:latin typeface="Imprint MT Shadow" panose="04020605060303030202" pitchFamily="82" charset="0"/>
              </a:rPr>
              <a:t>PE</a:t>
            </a:r>
            <a:endParaRPr lang="en-GB" u="sng" dirty="0">
              <a:latin typeface="Imprint MT Shadow" panose="04020605060303030202" pitchFamily="82" charset="0"/>
            </a:endParaRPr>
          </a:p>
          <a:p>
            <a:r>
              <a:rPr lang="en-GB" sz="1900" dirty="0">
                <a:latin typeface="Twinkl Light" panose="02000000000000000000" pitchFamily="2" charset="0"/>
              </a:rPr>
              <a:t>EPC – Football, Tag Rugby, Netball, Hockey, tennis and Cricket</a:t>
            </a:r>
          </a:p>
          <a:p>
            <a:r>
              <a:rPr lang="en-GB" sz="1900" dirty="0">
                <a:latin typeface="Twinkl Light" panose="02000000000000000000" pitchFamily="2" charset="0"/>
              </a:rPr>
              <a:t>Class Teacher – Fitness, gymnastics, yoga, dance, athletics and golf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DBC0476-7284-4F22-95E1-7ECF9813CF7C}"/>
              </a:ext>
            </a:extLst>
          </p:cNvPr>
          <p:cNvSpPr txBox="1">
            <a:spLocks/>
          </p:cNvSpPr>
          <p:nvPr/>
        </p:nvSpPr>
        <p:spPr>
          <a:xfrm>
            <a:off x="9062301" y="4134403"/>
            <a:ext cx="2291499" cy="2587236"/>
          </a:xfrm>
          <a:prstGeom prst="rect">
            <a:avLst/>
          </a:prstGeom>
          <a:solidFill>
            <a:srgbClr val="9999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400" u="sng" dirty="0">
                <a:latin typeface="Imprint MT Shadow" panose="04020605060303030202" pitchFamily="82" charset="0"/>
              </a:rPr>
              <a:t>DT</a:t>
            </a:r>
            <a:endParaRPr lang="en-GB" u="sng" dirty="0">
              <a:latin typeface="Imprint MT Shadow" panose="04020605060303030202" pitchFamily="82" charset="0"/>
            </a:endParaRPr>
          </a:p>
          <a:p>
            <a:r>
              <a:rPr lang="en-GB" sz="2600" dirty="0">
                <a:latin typeface="Twinkl Light" panose="02000000000000000000" pitchFamily="2" charset="0"/>
              </a:rPr>
              <a:t>Coding timers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Slingshot cars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Book sleeves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Torches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Pavilions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Pizza and packaging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6F32952-5EFF-43B1-B9BA-948FC67EC94C}"/>
              </a:ext>
            </a:extLst>
          </p:cNvPr>
          <p:cNvSpPr txBox="1">
            <a:spLocks/>
          </p:cNvSpPr>
          <p:nvPr/>
        </p:nvSpPr>
        <p:spPr>
          <a:xfrm>
            <a:off x="9035716" y="1379621"/>
            <a:ext cx="2291499" cy="244774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5100" u="sng" dirty="0">
                <a:latin typeface="Imprint MT Shadow" panose="04020605060303030202" pitchFamily="82" charset="0"/>
              </a:rPr>
              <a:t>Computing</a:t>
            </a:r>
            <a:endParaRPr lang="en-GB" sz="3600" u="sng" dirty="0">
              <a:latin typeface="Imprint MT Shadow" panose="04020605060303030202" pitchFamily="82" charset="0"/>
            </a:endParaRPr>
          </a:p>
          <a:p>
            <a:r>
              <a:rPr lang="en-GB" sz="3300" dirty="0">
                <a:latin typeface="Twinkl Light" panose="02000000000000000000" pitchFamily="2" charset="0"/>
              </a:rPr>
              <a:t>Online safety</a:t>
            </a:r>
          </a:p>
          <a:p>
            <a:r>
              <a:rPr lang="en-GB" sz="3300" dirty="0">
                <a:latin typeface="Twinkl Light" panose="02000000000000000000" pitchFamily="2" charset="0"/>
              </a:rPr>
              <a:t>Logo – instructions</a:t>
            </a:r>
          </a:p>
          <a:p>
            <a:r>
              <a:rPr lang="en-GB" sz="3300" dirty="0">
                <a:latin typeface="Twinkl Light" panose="02000000000000000000" pitchFamily="2" charset="0"/>
              </a:rPr>
              <a:t>Animation</a:t>
            </a:r>
          </a:p>
          <a:p>
            <a:r>
              <a:rPr lang="en-GB" sz="3300" dirty="0">
                <a:latin typeface="Twinkl Light" panose="02000000000000000000" pitchFamily="2" charset="0"/>
              </a:rPr>
              <a:t>Effective searching</a:t>
            </a:r>
          </a:p>
          <a:p>
            <a:r>
              <a:rPr lang="en-GB" sz="3300" dirty="0">
                <a:latin typeface="Twinkl Light" panose="02000000000000000000" pitchFamily="2" charset="0"/>
              </a:rPr>
              <a:t>Hardware investigations</a:t>
            </a:r>
          </a:p>
          <a:p>
            <a:r>
              <a:rPr lang="en-GB" sz="3300" dirty="0">
                <a:latin typeface="Twinkl Light" panose="02000000000000000000" pitchFamily="2" charset="0"/>
              </a:rPr>
              <a:t>Making music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530316-9B60-4B2B-85EC-714D5DF01AA3}"/>
              </a:ext>
            </a:extLst>
          </p:cNvPr>
          <p:cNvSpPr txBox="1">
            <a:spLocks/>
          </p:cNvSpPr>
          <p:nvPr/>
        </p:nvSpPr>
        <p:spPr>
          <a:xfrm>
            <a:off x="3561346" y="1379621"/>
            <a:ext cx="2291499" cy="24477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400" u="sng" dirty="0">
                <a:latin typeface="Imprint MT Shadow" panose="04020605060303030202" pitchFamily="82" charset="0"/>
              </a:rPr>
              <a:t>French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Presenting myself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Family and Home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Habitats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Classroom</a:t>
            </a:r>
          </a:p>
          <a:p>
            <a:r>
              <a:rPr lang="en-GB" sz="2600" dirty="0">
                <a:latin typeface="Twinkl Light" panose="02000000000000000000" pitchFamily="2" charset="0"/>
              </a:rPr>
              <a:t>Goldilocks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5C7195-CD5F-4C2A-9E54-C3F7FFC1D851}"/>
              </a:ext>
            </a:extLst>
          </p:cNvPr>
          <p:cNvSpPr txBox="1">
            <a:spLocks/>
          </p:cNvSpPr>
          <p:nvPr/>
        </p:nvSpPr>
        <p:spPr>
          <a:xfrm>
            <a:off x="3561346" y="4134402"/>
            <a:ext cx="2291499" cy="2587237"/>
          </a:xfrm>
          <a:prstGeom prst="rect">
            <a:avLst/>
          </a:prstGeom>
          <a:solidFill>
            <a:srgbClr val="9999FF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>
                <a:latin typeface="Imprint MT Shadow" panose="04020605060303030202" pitchFamily="82" charset="0"/>
              </a:rPr>
              <a:t>RE</a:t>
            </a:r>
            <a:r>
              <a:rPr lang="en-GB" dirty="0"/>
              <a:t> 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Islamic rites of passage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Easter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Identity and belonging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F434FDD-643E-4673-92A9-FB69A2735B8B}"/>
              </a:ext>
            </a:extLst>
          </p:cNvPr>
          <p:cNvSpPr txBox="1">
            <a:spLocks/>
          </p:cNvSpPr>
          <p:nvPr/>
        </p:nvSpPr>
        <p:spPr>
          <a:xfrm>
            <a:off x="3905840" y="136358"/>
            <a:ext cx="3729871" cy="1117406"/>
          </a:xfrm>
          <a:prstGeom prst="rect">
            <a:avLst/>
          </a:prstGeom>
          <a:solidFill>
            <a:srgbClr val="84E9F4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u="sng" dirty="0">
                <a:latin typeface="Imprint MT Shadow" panose="04020605060303030202" pitchFamily="82" charset="0"/>
              </a:rPr>
              <a:t>PSHE</a:t>
            </a:r>
            <a:r>
              <a:rPr lang="en-GB" u="sng" dirty="0">
                <a:latin typeface="Imprint MT Shadow" panose="04020605060303030202" pitchFamily="82" charset="0"/>
              </a:rPr>
              <a:t>: </a:t>
            </a:r>
            <a:r>
              <a:rPr lang="en-GB" sz="1900" dirty="0">
                <a:latin typeface="Twinkl Light" panose="02000000000000000000" pitchFamily="2" charset="0"/>
              </a:rPr>
              <a:t>Being me, Celebrating difference, dreams and goals, healthy me, relationships and Changing me</a:t>
            </a:r>
            <a:endParaRPr lang="en-GB" sz="2100" dirty="0">
              <a:latin typeface="Twinkl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243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2AD8-DE83-4292-8AB8-3AA0464B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59704"/>
            <a:ext cx="10515600" cy="1325563"/>
          </a:xfrm>
          <a:solidFill>
            <a:srgbClr val="FFE0A4"/>
          </a:solidFill>
        </p:spPr>
        <p:txBody>
          <a:bodyPr/>
          <a:lstStyle/>
          <a:p>
            <a:pPr algn="ctr"/>
            <a:r>
              <a:rPr lang="en-GB" dirty="0">
                <a:latin typeface="Imprint MT Shadow" panose="04020605060303030202" pitchFamily="82" charset="0"/>
              </a:rPr>
              <a:t>Curriculum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4981A-941B-41B7-BE5A-6FC47B5DB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621"/>
            <a:ext cx="2291499" cy="5113254"/>
          </a:xfrm>
          <a:solidFill>
            <a:srgbClr val="74C1EC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u="sng" dirty="0">
                <a:latin typeface="Imprint MT Shadow" panose="04020605060303030202" pitchFamily="82" charset="0"/>
              </a:rPr>
              <a:t>English</a:t>
            </a:r>
          </a:p>
          <a:p>
            <a:pPr marL="0" indent="0">
              <a:buNone/>
            </a:pPr>
            <a:r>
              <a:rPr lang="en-GB" sz="1800" dirty="0">
                <a:latin typeface="Twinkl Light" panose="02000000000000000000" pitchFamily="2" charset="0"/>
              </a:rPr>
              <a:t>During the first half of the Autumn Term, the children will be focusing on two books: Shackleton's journey and The baker by the sea. Throughout both units of work, the children will be writing an array of text types including: travel brochures, newspaper reports, setting descriptions, poems and diary entries.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1BF98C0-2303-4900-81FB-287281A70243}"/>
              </a:ext>
            </a:extLst>
          </p:cNvPr>
          <p:cNvSpPr txBox="1">
            <a:spLocks/>
          </p:cNvSpPr>
          <p:nvPr/>
        </p:nvSpPr>
        <p:spPr>
          <a:xfrm>
            <a:off x="3589421" y="1379620"/>
            <a:ext cx="2291499" cy="5113254"/>
          </a:xfrm>
          <a:prstGeom prst="rect">
            <a:avLst/>
          </a:prstGeom>
          <a:solidFill>
            <a:srgbClr val="EDDE73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>
                <a:latin typeface="Imprint MT Shadow" panose="04020605060303030202" pitchFamily="82" charset="0"/>
              </a:rPr>
              <a:t>Maths</a:t>
            </a:r>
          </a:p>
          <a:p>
            <a:pPr marL="0" indent="0">
              <a:buNone/>
            </a:pPr>
            <a:r>
              <a:rPr lang="en-GB" sz="1800" dirty="0">
                <a:latin typeface="Twinkl Light" panose="02000000000000000000" pitchFamily="2" charset="0"/>
              </a:rPr>
              <a:t>During the first half of the Autumn Term, the children will be learning place value. The place value includes partitioning, ordering, comparing and rounding numbers up to 4-digits as well as looking at roman numeral rules.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C3DBDA3-2739-4CE4-95ED-39E9F8718BDB}"/>
              </a:ext>
            </a:extLst>
          </p:cNvPr>
          <p:cNvSpPr txBox="1">
            <a:spLocks/>
          </p:cNvSpPr>
          <p:nvPr/>
        </p:nvSpPr>
        <p:spPr>
          <a:xfrm>
            <a:off x="6311082" y="1379619"/>
            <a:ext cx="2291499" cy="5113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>
                <a:latin typeface="Imprint MT Shadow" panose="04020605060303030202" pitchFamily="82" charset="0"/>
              </a:rPr>
              <a:t>Science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Twinkl Light" panose="02000000000000000000" pitchFamily="2" charset="0"/>
              </a:rPr>
              <a:t>Year 4 begins with the topic of Sound. The children focus on how sound travels, how the ear works, frequencies and pitch as well as how musical instruments create sound.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Twinkl Light" panose="02000000000000000000" pitchFamily="2" charset="0"/>
              </a:rPr>
              <a:t>After the half term, they move onto the water cycle which links to their Geography topics.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7E3175A-A947-4AFA-85DD-C4440D564FA4}"/>
              </a:ext>
            </a:extLst>
          </p:cNvPr>
          <p:cNvSpPr txBox="1">
            <a:spLocks/>
          </p:cNvSpPr>
          <p:nvPr/>
        </p:nvSpPr>
        <p:spPr>
          <a:xfrm>
            <a:off x="9062303" y="1380879"/>
            <a:ext cx="2291499" cy="5113254"/>
          </a:xfrm>
          <a:prstGeom prst="rect">
            <a:avLst/>
          </a:prstGeom>
          <a:solidFill>
            <a:srgbClr val="EE82C5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>
                <a:latin typeface="Imprint MT Shadow" panose="04020605060303030202" pitchFamily="82" charset="0"/>
              </a:rPr>
              <a:t>Reading</a:t>
            </a:r>
          </a:p>
          <a:p>
            <a:pPr marL="0" indent="0">
              <a:buNone/>
            </a:pPr>
            <a:r>
              <a:rPr lang="en-GB" sz="1800" dirty="0">
                <a:latin typeface="Twinkl Light" panose="02000000000000000000" pitchFamily="2" charset="0"/>
              </a:rPr>
              <a:t>Throughout Year 4, a variety of genres will be read during Guided Reading, reading for pleasure time and book club. </a:t>
            </a:r>
          </a:p>
          <a:p>
            <a:pPr marL="0" indent="0">
              <a:buNone/>
            </a:pPr>
            <a:r>
              <a:rPr lang="en-GB" sz="1800" dirty="0">
                <a:latin typeface="Twinkl Light" panose="02000000000000000000" pitchFamily="2" charset="0"/>
              </a:rPr>
              <a:t>The Year 4 must reads for the Autumn term include: 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Planet Omar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The Worst Witch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The Lion, the Witch and the Wardrobe</a:t>
            </a:r>
          </a:p>
          <a:p>
            <a:r>
              <a:rPr lang="en-GB" sz="1800" dirty="0">
                <a:latin typeface="Twinkl Light" panose="02000000000000000000" pitchFamily="2" charset="0"/>
              </a:rPr>
              <a:t>Captain Crow’s teeth</a:t>
            </a:r>
          </a:p>
        </p:txBody>
      </p:sp>
    </p:spTree>
    <p:extLst>
      <p:ext uri="{BB962C8B-B14F-4D97-AF65-F5344CB8AC3E}">
        <p14:creationId xmlns:p14="http://schemas.microsoft.com/office/powerpoint/2010/main" val="669608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2AD8-DE83-4292-8AB8-3AA0464B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06" y="456777"/>
            <a:ext cx="7774356" cy="1325563"/>
          </a:xfrm>
          <a:solidFill>
            <a:srgbClr val="FFE0A4"/>
          </a:solidFill>
        </p:spPr>
        <p:txBody>
          <a:bodyPr>
            <a:noAutofit/>
          </a:bodyPr>
          <a:lstStyle/>
          <a:p>
            <a:r>
              <a:rPr lang="en-GB" sz="5400" dirty="0">
                <a:latin typeface="Imprint MT Shadow" panose="04020605060303030202" pitchFamily="82" charset="0"/>
              </a:rPr>
              <a:t>Important days and dates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826D28-AC8C-4476-9973-EFB7938CC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031" y="2049885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winkl Light" panose="02000000000000000000" pitchFamily="2" charset="0"/>
              </a:rPr>
              <a:t>PE days are </a:t>
            </a:r>
            <a:r>
              <a:rPr lang="en-US" sz="4000" b="1" dirty="0">
                <a:latin typeface="Twinkl Light" panose="02000000000000000000" pitchFamily="2" charset="0"/>
              </a:rPr>
              <a:t>Monday</a:t>
            </a:r>
            <a:r>
              <a:rPr lang="en-US" sz="4000" dirty="0">
                <a:latin typeface="Twinkl Light" panose="02000000000000000000" pitchFamily="2" charset="0"/>
              </a:rPr>
              <a:t> and </a:t>
            </a:r>
            <a:r>
              <a:rPr lang="en-US" sz="4000" b="1" dirty="0">
                <a:latin typeface="Twinkl Light" panose="02000000000000000000" pitchFamily="2" charset="0"/>
              </a:rPr>
              <a:t>Thursday</a:t>
            </a:r>
          </a:p>
          <a:p>
            <a:r>
              <a:rPr lang="en-US" sz="4000" dirty="0">
                <a:latin typeface="Twinkl Light" panose="02000000000000000000" pitchFamily="2" charset="0"/>
              </a:rPr>
              <a:t>Library on a Wednesday</a:t>
            </a:r>
          </a:p>
          <a:p>
            <a:pPr marL="342900" indent="-342900"/>
            <a:r>
              <a:rPr lang="en-GB" sz="4000" dirty="0">
                <a:latin typeface="Twinkl Light" panose="02000000000000000000" pitchFamily="2" charset="0"/>
              </a:rPr>
              <a:t>Class assemblies are: </a:t>
            </a:r>
            <a:r>
              <a:rPr lang="en-GB" sz="4000" b="1" dirty="0">
                <a:latin typeface="Twinkl Light" panose="02000000000000000000" pitchFamily="2" charset="0"/>
              </a:rPr>
              <a:t>Friday 4</a:t>
            </a:r>
            <a:r>
              <a:rPr lang="en-GB" sz="4000" b="1" baseline="30000" dirty="0">
                <a:latin typeface="Twinkl Light" panose="02000000000000000000" pitchFamily="2" charset="0"/>
              </a:rPr>
              <a:t>th</a:t>
            </a:r>
            <a:r>
              <a:rPr lang="en-GB" sz="4000" b="1" dirty="0">
                <a:latin typeface="Twinkl Light" panose="02000000000000000000" pitchFamily="2" charset="0"/>
              </a:rPr>
              <a:t> December 2026</a:t>
            </a:r>
            <a:r>
              <a:rPr lang="en-GB" sz="4000" dirty="0">
                <a:latin typeface="Twinkl Light" panose="02000000000000000000" pitchFamily="2" charset="0"/>
              </a:rPr>
              <a:t> and </a:t>
            </a:r>
            <a:r>
              <a:rPr lang="en-GB" sz="4000" b="1" dirty="0">
                <a:latin typeface="Twinkl Light" panose="02000000000000000000" pitchFamily="2" charset="0"/>
              </a:rPr>
              <a:t>Friday 2</a:t>
            </a:r>
            <a:r>
              <a:rPr lang="en-GB" sz="4000" b="1" baseline="30000" dirty="0">
                <a:latin typeface="Twinkl Light" panose="02000000000000000000" pitchFamily="2" charset="0"/>
              </a:rPr>
              <a:t>nd</a:t>
            </a:r>
            <a:r>
              <a:rPr lang="en-GB" sz="4000" b="1" dirty="0">
                <a:latin typeface="Twinkl Light" panose="02000000000000000000" pitchFamily="2" charset="0"/>
              </a:rPr>
              <a:t> July 2027</a:t>
            </a:r>
          </a:p>
          <a:p>
            <a:pPr marL="342900" indent="-342900"/>
            <a:r>
              <a:rPr lang="en-US" sz="4000" dirty="0">
                <a:latin typeface="Twinkl Light" panose="02000000000000000000" pitchFamily="2" charset="0"/>
              </a:rPr>
              <a:t>T</a:t>
            </a:r>
            <a:r>
              <a:rPr lang="en-GB" sz="4000" dirty="0">
                <a:latin typeface="Twinkl Light" panose="02000000000000000000" pitchFamily="2" charset="0"/>
              </a:rPr>
              <a:t>rip information will be sent out nearer the time </a:t>
            </a:r>
          </a:p>
          <a:p>
            <a:pPr marL="0" indent="0">
              <a:buNone/>
            </a:pPr>
            <a:endParaRPr lang="en-GB" sz="4000" dirty="0">
              <a:latin typeface="Twinkl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83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2AD8-DE83-4292-8AB8-3AA0464B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24" y="49527"/>
            <a:ext cx="10515600" cy="1325563"/>
          </a:xfrm>
          <a:solidFill>
            <a:srgbClr val="FFE0A4"/>
          </a:solidFill>
        </p:spPr>
        <p:txBody>
          <a:bodyPr/>
          <a:lstStyle/>
          <a:p>
            <a:r>
              <a:rPr lang="en-GB" dirty="0">
                <a:latin typeface="Imprint MT Shadow" panose="04020605060303030202" pitchFamily="82" charset="0"/>
              </a:rPr>
              <a:t>Routines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46BBCC-E1E7-4238-A5E8-72F7CAEA1F16}"/>
              </a:ext>
            </a:extLst>
          </p:cNvPr>
          <p:cNvSpPr txBox="1">
            <a:spLocks/>
          </p:cNvSpPr>
          <p:nvPr/>
        </p:nvSpPr>
        <p:spPr>
          <a:xfrm>
            <a:off x="8130226" y="1405590"/>
            <a:ext cx="3389651" cy="2775641"/>
          </a:xfrm>
          <a:prstGeom prst="rect">
            <a:avLst/>
          </a:prstGeom>
          <a:solidFill>
            <a:srgbClr val="EE82C5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300" u="sng" dirty="0">
                <a:latin typeface="Imprint MT Shadow" panose="04020605060303030202" pitchFamily="82" charset="0"/>
              </a:rPr>
              <a:t>Reward systems and Behaviour</a:t>
            </a:r>
          </a:p>
          <a:p>
            <a:r>
              <a:rPr lang="en-GB" sz="2200" dirty="0">
                <a:latin typeface="Twinkl Light" panose="02000000000000000000" pitchFamily="2" charset="0"/>
              </a:rPr>
              <a:t>Brilliant Bricks</a:t>
            </a:r>
          </a:p>
          <a:p>
            <a:r>
              <a:rPr lang="en-GB" sz="2200" dirty="0">
                <a:latin typeface="Twinkl Light" panose="02000000000000000000" pitchFamily="2" charset="0"/>
              </a:rPr>
              <a:t>Class Marble Jar</a:t>
            </a:r>
          </a:p>
          <a:p>
            <a:r>
              <a:rPr lang="en-US" sz="2200" dirty="0">
                <a:latin typeface="Twinkl Light" panose="02000000000000000000" pitchFamily="2" charset="0"/>
              </a:rPr>
              <a:t>R</a:t>
            </a:r>
            <a:r>
              <a:rPr lang="en-GB" sz="2200" dirty="0">
                <a:latin typeface="Twinkl Light" panose="02000000000000000000" pitchFamily="2" charset="0"/>
              </a:rPr>
              <a:t>eady to learn daily individual champ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3F0FCB-07F5-48D3-A702-DBED1942A216}"/>
              </a:ext>
            </a:extLst>
          </p:cNvPr>
          <p:cNvSpPr txBox="1">
            <a:spLocks/>
          </p:cNvSpPr>
          <p:nvPr/>
        </p:nvSpPr>
        <p:spPr>
          <a:xfrm>
            <a:off x="293802" y="1405590"/>
            <a:ext cx="3767972" cy="4659148"/>
          </a:xfrm>
          <a:prstGeom prst="rect">
            <a:avLst/>
          </a:prstGeom>
          <a:solidFill>
            <a:srgbClr val="74C1EC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800" u="sng" dirty="0">
                <a:latin typeface="Imprint MT Shadow" panose="04020605060303030202" pitchFamily="82" charset="0"/>
              </a:rPr>
              <a:t>Reading at home (3x a week)</a:t>
            </a:r>
          </a:p>
          <a:p>
            <a:r>
              <a:rPr lang="en-GB" sz="3800" dirty="0">
                <a:latin typeface="Twinkl Light" panose="02000000000000000000" pitchFamily="2" charset="0"/>
              </a:rPr>
              <a:t>Please continue to read with your child regularly </a:t>
            </a:r>
          </a:p>
          <a:p>
            <a:r>
              <a:rPr lang="en-GB" sz="3800" dirty="0">
                <a:latin typeface="Twinkl Light" panose="02000000000000000000" pitchFamily="2" charset="0"/>
              </a:rPr>
              <a:t>Reading record should be signed 3x a week by an adult. </a:t>
            </a:r>
          </a:p>
          <a:p>
            <a:r>
              <a:rPr lang="en-GB" sz="3800" dirty="0">
                <a:latin typeface="Twinkl Light" panose="02000000000000000000" pitchFamily="2" charset="0"/>
              </a:rPr>
              <a:t>The children are welcome to read books outside of their school books, however to progress in the reading levels they must have read a wide variety of the school books in their level. </a:t>
            </a:r>
          </a:p>
          <a:p>
            <a:r>
              <a:rPr lang="en-GB" sz="3800" dirty="0">
                <a:latin typeface="Twinkl Light" panose="02000000000000000000" pitchFamily="2" charset="0"/>
              </a:rPr>
              <a:t>Some parents last year found it useful to alternate the reading of a story. E.g., the children read one page, adult reads the next. They also found listening to their child in the car to be an easier space to encourage reluctant readers.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CF53346-7057-493A-8192-7EBED20F486E}"/>
              </a:ext>
            </a:extLst>
          </p:cNvPr>
          <p:cNvSpPr txBox="1">
            <a:spLocks/>
          </p:cNvSpPr>
          <p:nvPr/>
        </p:nvSpPr>
        <p:spPr>
          <a:xfrm>
            <a:off x="4181966" y="1405590"/>
            <a:ext cx="3828068" cy="46591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u="sng" dirty="0">
                <a:latin typeface="Imprint MT Shadow" panose="04020605060303030202" pitchFamily="82" charset="0"/>
              </a:rPr>
              <a:t>Home learning </a:t>
            </a:r>
          </a:p>
          <a:p>
            <a:r>
              <a:rPr lang="en-US" sz="3400" dirty="0">
                <a:latin typeface="Twinkl Light" panose="02000000000000000000" pitchFamily="2" charset="0"/>
              </a:rPr>
              <a:t>Set via TEAMS but printed copies will be available </a:t>
            </a:r>
          </a:p>
          <a:p>
            <a:r>
              <a:rPr lang="en-US" sz="3400" dirty="0">
                <a:latin typeface="Twinkl Light" panose="02000000000000000000" pitchFamily="2" charset="0"/>
              </a:rPr>
              <a:t>Set on Mondays and due in the following Monday.</a:t>
            </a:r>
          </a:p>
          <a:p>
            <a:r>
              <a:rPr lang="en-US" sz="3400" dirty="0">
                <a:latin typeface="Twinkl Light" panose="02000000000000000000" pitchFamily="2" charset="0"/>
              </a:rPr>
              <a:t>Spellings to learn (tested on Mondays) and a basic skills maths sheet</a:t>
            </a:r>
            <a:endParaRPr lang="en-GB" sz="3400" dirty="0">
              <a:latin typeface="Twinkl Light" panose="02000000000000000000" pitchFamily="2" charset="0"/>
            </a:endParaRPr>
          </a:p>
          <a:p>
            <a:r>
              <a:rPr lang="en-GB" sz="3400" dirty="0">
                <a:latin typeface="Twinkl Light" panose="02000000000000000000" pitchFamily="2" charset="0"/>
              </a:rPr>
              <a:t>Projects may be set throughout the year to extend learning in wider curriculum subjects.</a:t>
            </a:r>
          </a:p>
          <a:p>
            <a:r>
              <a:rPr lang="en-GB" sz="3400" dirty="0">
                <a:latin typeface="Twinkl Light" panose="02000000000000000000" pitchFamily="2" charset="0"/>
              </a:rPr>
              <a:t>Times tables (Times Tables rockstars, quick fire questioning. ‘Check’ in summer term.</a:t>
            </a:r>
          </a:p>
        </p:txBody>
      </p:sp>
    </p:spTree>
    <p:extLst>
      <p:ext uri="{BB962C8B-B14F-4D97-AF65-F5344CB8AC3E}">
        <p14:creationId xmlns:p14="http://schemas.microsoft.com/office/powerpoint/2010/main" val="2552034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CF60-D7F7-2089-1548-084500AA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Imprint MT Shadow" panose="04020605060303030202" pitchFamily="82" charset="0"/>
              </a:rPr>
              <a:t>Communication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4B1F-62C6-ED7B-D479-D36150690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Parents evenings will be in October and March</a:t>
            </a:r>
          </a:p>
          <a:p>
            <a:r>
              <a:rPr lang="en-GB" dirty="0">
                <a:latin typeface="Twinkl Light" panose="02000000000000000000" pitchFamily="2" charset="0"/>
              </a:rPr>
              <a:t>If you have a concern, please come and talk to us. We’d rather hear about a small concern early than have it become a big concern. </a:t>
            </a:r>
            <a:r>
              <a:rPr lang="en-GB" dirty="0">
                <a:latin typeface="Twinkl Light" panose="02000000000000000000" pitchFamily="2" charset="0"/>
                <a:sym typeface="Wingdings" panose="05000000000000000000" pitchFamily="2" charset="2"/>
              </a:rPr>
              <a:t> </a:t>
            </a:r>
            <a:r>
              <a:rPr lang="en-GB" dirty="0">
                <a:latin typeface="Twinkl Light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154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ADBC15-31C4-4F4D-9F4B-01DE7FD92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E0A4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50CA8-8606-4DF9-8BDA-D6C3373A41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Imprint MT Shadow" panose="04020605060303030202" pitchFamily="82" charset="0"/>
              </a:rPr>
              <a:t>Any Questions?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49BFF6-0B48-43F5-89D7-A7BD23766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28" y="5349875"/>
            <a:ext cx="1814464" cy="14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062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673</Words>
  <Application>Microsoft Office PowerPoint</Application>
  <PresentationFormat>Widescreen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Imprint MT Shadow</vt:lpstr>
      <vt:lpstr>Twinkl Light</vt:lpstr>
      <vt:lpstr>Wingdings</vt:lpstr>
      <vt:lpstr>Office Theme</vt:lpstr>
      <vt:lpstr>Welcome to Year 4</vt:lpstr>
      <vt:lpstr>Teachers</vt:lpstr>
      <vt:lpstr>Year 4</vt:lpstr>
      <vt:lpstr>Curriculum </vt:lpstr>
      <vt:lpstr>Curriculum </vt:lpstr>
      <vt:lpstr>Important days and dates</vt:lpstr>
      <vt:lpstr>Routines </vt:lpstr>
      <vt:lpstr>Communication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toYear 4</dc:title>
  <dc:creator>Miss Costello</dc:creator>
  <cp:lastModifiedBy>Miss Currie</cp:lastModifiedBy>
  <cp:revision>79</cp:revision>
  <dcterms:created xsi:type="dcterms:W3CDTF">2025-07-14T15:49:54Z</dcterms:created>
  <dcterms:modified xsi:type="dcterms:W3CDTF">2026-09-23T10:27:12Z</dcterms:modified>
</cp:coreProperties>
</file>