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62" r:id="rId3"/>
    <p:sldId id="257" r:id="rId4"/>
    <p:sldId id="264" r:id="rId5"/>
    <p:sldId id="261" r:id="rId6"/>
    <p:sldId id="260" r:id="rId7"/>
    <p:sldId id="266"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DE73"/>
    <a:srgbClr val="EE82C5"/>
    <a:srgbClr val="74C1EC"/>
    <a:srgbClr val="9999FF"/>
    <a:srgbClr val="84E9F4"/>
    <a:srgbClr val="FFE0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A970-5E66-444F-8672-60CF686237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388B119-566F-40F9-B04F-3B1E1A3070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B004E15-2040-4B13-B812-4345863A524D}"/>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5" name="Footer Placeholder 4">
            <a:extLst>
              <a:ext uri="{FF2B5EF4-FFF2-40B4-BE49-F238E27FC236}">
                <a16:creationId xmlns:a16="http://schemas.microsoft.com/office/drawing/2014/main" id="{075F8A15-9B6D-426C-B292-01FAA02B4E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935772-8FA5-48D4-873C-38D34398C4B8}"/>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4263850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32FFE-FD59-4B9F-9DFC-69E8778ADE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206FE3-09C2-4068-B131-968271AC2C3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0B3361-99D0-467C-AF0A-328AFF7D00BE}"/>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5" name="Footer Placeholder 4">
            <a:extLst>
              <a:ext uri="{FF2B5EF4-FFF2-40B4-BE49-F238E27FC236}">
                <a16:creationId xmlns:a16="http://schemas.microsoft.com/office/drawing/2014/main" id="{D8204C45-EF71-4DC2-BE98-E7E0B3FE5A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98D6C0-59BB-4AC1-81E2-CE30551BFAA2}"/>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377493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F32E4-1546-49FC-AAD9-D5DDBDA8C9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E838F45-F627-4CC3-A1D1-8CA7CD66D4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324504-821E-4602-AB6A-B8EBD2469879}"/>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5" name="Footer Placeholder 4">
            <a:extLst>
              <a:ext uri="{FF2B5EF4-FFF2-40B4-BE49-F238E27FC236}">
                <a16:creationId xmlns:a16="http://schemas.microsoft.com/office/drawing/2014/main" id="{472BE038-2D91-44D2-B284-BF68F9C3DF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E12F4A-E73B-40B3-83A1-A47066059098}"/>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2661590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4B52A-B3EC-4ED7-ADF7-27771FE127E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5CECD7-132F-45C1-93DE-313491EBBF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6CC7BA2-4AC4-4944-B32C-F07C4AA0738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15E18BB-6D6E-4A75-A214-4E3DC41D3C00}"/>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6" name="Footer Placeholder 5">
            <a:extLst>
              <a:ext uri="{FF2B5EF4-FFF2-40B4-BE49-F238E27FC236}">
                <a16:creationId xmlns:a16="http://schemas.microsoft.com/office/drawing/2014/main" id="{34D858AC-8CD6-4487-9848-3C0513A4A2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43F0ED-7704-4C5A-AE85-6218A07A51D2}"/>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595074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F9FD-79C8-408F-9DBF-BC109771623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4B3C66F-14E0-461E-A15A-1C3C8A29CD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081722B-CE5B-4335-B2B2-425F95FC840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A6C1D6-CBD4-47FE-8101-A39E3CE0B4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7A2993C-02B2-4E43-BFE8-9D074D437D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9A96DBF-E48B-42BF-A9CC-F91FE9B49622}"/>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8" name="Footer Placeholder 7">
            <a:extLst>
              <a:ext uri="{FF2B5EF4-FFF2-40B4-BE49-F238E27FC236}">
                <a16:creationId xmlns:a16="http://schemas.microsoft.com/office/drawing/2014/main" id="{634BFEEB-B2E2-4235-8CB7-791AE41A3EC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BDA4015-BF0B-456A-BA5A-709A2BEBCFB6}"/>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37566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068B6-C0C0-4786-B101-7F04748BEE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EC5A237-3AE9-4DE0-BD61-9BB1FAC1A220}"/>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4" name="Footer Placeholder 3">
            <a:extLst>
              <a:ext uri="{FF2B5EF4-FFF2-40B4-BE49-F238E27FC236}">
                <a16:creationId xmlns:a16="http://schemas.microsoft.com/office/drawing/2014/main" id="{AAC407E9-30EE-47DD-93D9-4AE3439096B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55AD70E-ED42-41BD-B3C9-45AD5F77A6DA}"/>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2645679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EB8428-E4BE-4D17-B4FE-77898418082A}"/>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3" name="Footer Placeholder 2">
            <a:extLst>
              <a:ext uri="{FF2B5EF4-FFF2-40B4-BE49-F238E27FC236}">
                <a16:creationId xmlns:a16="http://schemas.microsoft.com/office/drawing/2014/main" id="{234D8AA9-BB09-41E4-AA63-A54EB6D275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8C98FA6-186B-409B-9445-C5589F79435A}"/>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2772444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5C1AF-DAF5-4728-B762-225721A736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E73670-E881-43BC-972B-23F4621B13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95B14B7-624C-4809-93F6-60315555AC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C543F51-66B7-432A-B124-45845324954D}"/>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6" name="Footer Placeholder 5">
            <a:extLst>
              <a:ext uri="{FF2B5EF4-FFF2-40B4-BE49-F238E27FC236}">
                <a16:creationId xmlns:a16="http://schemas.microsoft.com/office/drawing/2014/main" id="{F9528313-8374-4A00-A7CE-F936DCA421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055804-62AD-4737-A926-4B8EDA99D501}"/>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222376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1A418-0EE8-4EA7-886B-E7FC570E2D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2789646-DD82-4816-8902-DBA4C1AE9E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A51CB0F-FE17-4495-B640-5058B6C94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33246D-A57F-40E0-A19A-B5793AF7B606}"/>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6" name="Footer Placeholder 5">
            <a:extLst>
              <a:ext uri="{FF2B5EF4-FFF2-40B4-BE49-F238E27FC236}">
                <a16:creationId xmlns:a16="http://schemas.microsoft.com/office/drawing/2014/main" id="{17FF0E15-5995-4C12-9122-5D375AFE25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5B0B21-6964-48B7-9032-F1A61EA2F7EA}"/>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139787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FCC09-2958-4A14-ADE8-1E69D6B9388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858FD3-67AE-4BD9-9C66-19113C00295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B02B07-70FF-49E7-96AA-B971AFBD0D5B}"/>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5" name="Footer Placeholder 4">
            <a:extLst>
              <a:ext uri="{FF2B5EF4-FFF2-40B4-BE49-F238E27FC236}">
                <a16:creationId xmlns:a16="http://schemas.microsoft.com/office/drawing/2014/main" id="{A22BFBEC-A2ED-43FE-8617-7307BE5339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92DB04-BBE2-444A-B91E-AC4BB629AB6B}"/>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202265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B7AED2-981F-4F9F-AACC-D7A8E066A31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612B23A-2A49-4F63-8BCF-E1E175318C8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E2F500-7A21-4C0F-BEF8-F4F872A732B7}"/>
              </a:ext>
            </a:extLst>
          </p:cNvPr>
          <p:cNvSpPr>
            <a:spLocks noGrp="1"/>
          </p:cNvSpPr>
          <p:nvPr>
            <p:ph type="dt" sz="half" idx="10"/>
          </p:nvPr>
        </p:nvSpPr>
        <p:spPr/>
        <p:txBody>
          <a:bodyPr/>
          <a:lstStyle/>
          <a:p>
            <a:fld id="{5256DE7B-254C-4B26-828F-DF30894C53DC}" type="datetimeFigureOut">
              <a:rPr lang="en-GB" smtClean="0"/>
              <a:t>22/09/2026</a:t>
            </a:fld>
            <a:endParaRPr lang="en-GB"/>
          </a:p>
        </p:txBody>
      </p:sp>
      <p:sp>
        <p:nvSpPr>
          <p:cNvPr id="5" name="Footer Placeholder 4">
            <a:extLst>
              <a:ext uri="{FF2B5EF4-FFF2-40B4-BE49-F238E27FC236}">
                <a16:creationId xmlns:a16="http://schemas.microsoft.com/office/drawing/2014/main" id="{FEB93EB0-AED4-4CA9-87E7-0D5046A20B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917F2D-6B14-4DD5-8CA1-F857A2B638AE}"/>
              </a:ext>
            </a:extLst>
          </p:cNvPr>
          <p:cNvSpPr>
            <a:spLocks noGrp="1"/>
          </p:cNvSpPr>
          <p:nvPr>
            <p:ph type="sldNum" sz="quarter" idx="12"/>
          </p:nvPr>
        </p:nvSpPr>
        <p:spPr/>
        <p:txBody>
          <a:bodyPr/>
          <a:lstStyle/>
          <a:p>
            <a:fld id="{F408F491-5175-4DB7-A48D-5F49A9C01149}" type="slidenum">
              <a:rPr lang="en-GB" smtClean="0"/>
              <a:t>‹#›</a:t>
            </a:fld>
            <a:endParaRPr lang="en-GB"/>
          </a:p>
        </p:txBody>
      </p:sp>
    </p:spTree>
    <p:extLst>
      <p:ext uri="{BB962C8B-B14F-4D97-AF65-F5344CB8AC3E}">
        <p14:creationId xmlns:p14="http://schemas.microsoft.com/office/powerpoint/2010/main" val="360750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0A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160F90-82E7-4BD1-B203-16D82935C7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D5D0F22-07D6-4F32-9729-A222EC21D4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BD3974-ADFD-4623-8D9F-FD71E0CFD3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56DE7B-254C-4B26-828F-DF30894C53DC}" type="datetimeFigureOut">
              <a:rPr lang="en-GB" smtClean="0"/>
              <a:t>22/09/2026</a:t>
            </a:fld>
            <a:endParaRPr lang="en-GB"/>
          </a:p>
        </p:txBody>
      </p:sp>
      <p:sp>
        <p:nvSpPr>
          <p:cNvPr id="5" name="Footer Placeholder 4">
            <a:extLst>
              <a:ext uri="{FF2B5EF4-FFF2-40B4-BE49-F238E27FC236}">
                <a16:creationId xmlns:a16="http://schemas.microsoft.com/office/drawing/2014/main" id="{994010ED-1D07-4E9B-854E-8EC73DA02C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A723E4C-9058-4A35-9D44-997FB4F754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8F491-5175-4DB7-A48D-5F49A9C01149}" type="slidenum">
              <a:rPr lang="en-GB" smtClean="0"/>
              <a:t>‹#›</a:t>
            </a:fld>
            <a:endParaRPr lang="en-GB"/>
          </a:p>
        </p:txBody>
      </p:sp>
    </p:spTree>
    <p:extLst>
      <p:ext uri="{BB962C8B-B14F-4D97-AF65-F5344CB8AC3E}">
        <p14:creationId xmlns:p14="http://schemas.microsoft.com/office/powerpoint/2010/main" val="383531483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admin@hatchride.Wokingham.sch.u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CADBC15-31C4-4F4D-9F4B-01DE7FD92FD8}"/>
              </a:ext>
            </a:extLst>
          </p:cNvPr>
          <p:cNvPicPr>
            <a:picLocks noChangeAspect="1"/>
          </p:cNvPicPr>
          <p:nvPr/>
        </p:nvPicPr>
        <p:blipFill>
          <a:blip r:embed="rId2"/>
          <a:stretch>
            <a:fillRect/>
          </a:stretch>
        </p:blipFill>
        <p:spPr>
          <a:xfrm>
            <a:off x="0" y="0"/>
            <a:ext cx="12192000" cy="6858000"/>
          </a:xfrm>
          <a:prstGeom prst="rect">
            <a:avLst/>
          </a:prstGeom>
          <a:solidFill>
            <a:srgbClr val="FFE0A4"/>
          </a:solidFill>
        </p:spPr>
      </p:pic>
      <p:sp>
        <p:nvSpPr>
          <p:cNvPr id="2" name="Title 1">
            <a:extLst>
              <a:ext uri="{FF2B5EF4-FFF2-40B4-BE49-F238E27FC236}">
                <a16:creationId xmlns:a16="http://schemas.microsoft.com/office/drawing/2014/main" id="{AFB50CA8-8606-4DF9-8BDA-D6C3373A4119}"/>
              </a:ext>
            </a:extLst>
          </p:cNvPr>
          <p:cNvSpPr>
            <a:spLocks noGrp="1"/>
          </p:cNvSpPr>
          <p:nvPr>
            <p:ph type="ctrTitle"/>
          </p:nvPr>
        </p:nvSpPr>
        <p:spPr/>
        <p:txBody>
          <a:bodyPr/>
          <a:lstStyle/>
          <a:p>
            <a:r>
              <a:rPr lang="en-GB" dirty="0">
                <a:latin typeface="Imprint MT Shadow" panose="04020605060303030202" pitchFamily="82" charset="0"/>
              </a:rPr>
              <a:t>Welcome to </a:t>
            </a:r>
            <a:r>
              <a:rPr lang="en-GB">
                <a:latin typeface="Imprint MT Shadow" panose="04020605060303030202" pitchFamily="82" charset="0"/>
              </a:rPr>
              <a:t>Year 3</a:t>
            </a:r>
            <a:endParaRPr lang="en-GB" dirty="0">
              <a:latin typeface="Imprint MT Shadow" panose="04020605060303030202" pitchFamily="82" charset="0"/>
            </a:endParaRPr>
          </a:p>
        </p:txBody>
      </p:sp>
      <p:sp>
        <p:nvSpPr>
          <p:cNvPr id="3" name="Subtitle 2">
            <a:extLst>
              <a:ext uri="{FF2B5EF4-FFF2-40B4-BE49-F238E27FC236}">
                <a16:creationId xmlns:a16="http://schemas.microsoft.com/office/drawing/2014/main" id="{CBF15ED1-9FAC-4376-8DA0-646F8FAA1BCD}"/>
              </a:ext>
            </a:extLst>
          </p:cNvPr>
          <p:cNvSpPr>
            <a:spLocks noGrp="1"/>
          </p:cNvSpPr>
          <p:nvPr>
            <p:ph type="subTitle" idx="1"/>
          </p:nvPr>
        </p:nvSpPr>
        <p:spPr>
          <a:xfrm>
            <a:off x="2062480" y="3429000"/>
            <a:ext cx="8371840" cy="1655762"/>
          </a:xfrm>
        </p:spPr>
        <p:txBody>
          <a:bodyPr>
            <a:normAutofit/>
          </a:bodyPr>
          <a:lstStyle/>
          <a:p>
            <a:r>
              <a:rPr lang="en-GB" sz="2000" dirty="0">
                <a:latin typeface="Imprint MT Shadow" panose="04020605060303030202" pitchFamily="82" charset="0"/>
              </a:rPr>
              <a:t>With Miss Costello, Mrs </a:t>
            </a:r>
            <a:r>
              <a:rPr lang="en-GB" sz="2000" dirty="0" err="1">
                <a:latin typeface="Imprint MT Shadow" panose="04020605060303030202" pitchFamily="82" charset="0"/>
              </a:rPr>
              <a:t>Trentini</a:t>
            </a:r>
            <a:r>
              <a:rPr lang="en-GB" sz="2000" dirty="0">
                <a:latin typeface="Imprint MT Shadow" panose="04020605060303030202" pitchFamily="82" charset="0"/>
              </a:rPr>
              <a:t>, Mrs </a:t>
            </a:r>
            <a:r>
              <a:rPr lang="en-GB" sz="2000" dirty="0" err="1">
                <a:latin typeface="Imprint MT Shadow" panose="04020605060303030202" pitchFamily="82" charset="0"/>
              </a:rPr>
              <a:t>Middlemist</a:t>
            </a:r>
            <a:r>
              <a:rPr lang="en-GB" sz="2000" dirty="0">
                <a:latin typeface="Imprint MT Shadow" panose="04020605060303030202" pitchFamily="82" charset="0"/>
              </a:rPr>
              <a:t> and Mrs Smith</a:t>
            </a:r>
          </a:p>
        </p:txBody>
      </p:sp>
      <p:pic>
        <p:nvPicPr>
          <p:cNvPr id="4" name="Picture 3">
            <a:extLst>
              <a:ext uri="{FF2B5EF4-FFF2-40B4-BE49-F238E27FC236}">
                <a16:creationId xmlns:a16="http://schemas.microsoft.com/office/drawing/2014/main" id="{2799183A-4B24-4BBD-8E9B-E697B043CDB9}"/>
              </a:ext>
            </a:extLst>
          </p:cNvPr>
          <p:cNvPicPr>
            <a:picLocks noChangeAspect="1"/>
          </p:cNvPicPr>
          <p:nvPr/>
        </p:nvPicPr>
        <p:blipFill>
          <a:blip r:embed="rId3"/>
          <a:stretch>
            <a:fillRect/>
          </a:stretch>
        </p:blipFill>
        <p:spPr>
          <a:xfrm>
            <a:off x="10209228" y="5349875"/>
            <a:ext cx="1814464" cy="1407774"/>
          </a:xfrm>
          <a:prstGeom prst="rect">
            <a:avLst/>
          </a:prstGeom>
        </p:spPr>
      </p:pic>
    </p:spTree>
    <p:extLst>
      <p:ext uri="{BB962C8B-B14F-4D97-AF65-F5344CB8AC3E}">
        <p14:creationId xmlns:p14="http://schemas.microsoft.com/office/powerpoint/2010/main" val="86814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C2AD8-DE83-4292-8AB8-3AA0464B7E7C}"/>
              </a:ext>
            </a:extLst>
          </p:cNvPr>
          <p:cNvSpPr>
            <a:spLocks noGrp="1"/>
          </p:cNvSpPr>
          <p:nvPr>
            <p:ph type="title"/>
          </p:nvPr>
        </p:nvSpPr>
        <p:spPr>
          <a:xfrm>
            <a:off x="838198" y="59704"/>
            <a:ext cx="10515600" cy="1325563"/>
          </a:xfrm>
          <a:solidFill>
            <a:srgbClr val="FFE0A4"/>
          </a:solidFill>
        </p:spPr>
        <p:txBody>
          <a:bodyPr/>
          <a:lstStyle/>
          <a:p>
            <a:r>
              <a:rPr lang="en-GB" dirty="0">
                <a:latin typeface="Imprint MT Shadow" panose="04020605060303030202" pitchFamily="82" charset="0"/>
              </a:rPr>
              <a:t>Curriculum </a:t>
            </a:r>
          </a:p>
        </p:txBody>
      </p:sp>
      <p:sp>
        <p:nvSpPr>
          <p:cNvPr id="3" name="Content Placeholder 2">
            <a:extLst>
              <a:ext uri="{FF2B5EF4-FFF2-40B4-BE49-F238E27FC236}">
                <a16:creationId xmlns:a16="http://schemas.microsoft.com/office/drawing/2014/main" id="{3624981A-941B-41B7-BE5A-6FC47B5DB370}"/>
              </a:ext>
            </a:extLst>
          </p:cNvPr>
          <p:cNvSpPr>
            <a:spLocks noGrp="1"/>
          </p:cNvSpPr>
          <p:nvPr>
            <p:ph idx="1"/>
          </p:nvPr>
        </p:nvSpPr>
        <p:spPr>
          <a:xfrm>
            <a:off x="838200" y="1379621"/>
            <a:ext cx="2291499" cy="5113254"/>
          </a:xfrm>
          <a:solidFill>
            <a:srgbClr val="74C1EC"/>
          </a:solidFill>
          <a:ln>
            <a:solidFill>
              <a:schemeClr val="tx1"/>
            </a:solidFill>
          </a:ln>
        </p:spPr>
        <p:txBody>
          <a:bodyPr>
            <a:normAutofit fontScale="77500" lnSpcReduction="20000"/>
          </a:bodyPr>
          <a:lstStyle/>
          <a:p>
            <a:pPr marL="0" indent="0">
              <a:buNone/>
            </a:pPr>
            <a:r>
              <a:rPr lang="en-GB" sz="4000" u="sng" dirty="0">
                <a:latin typeface="Imprint MT Shadow" panose="04020605060303030202" pitchFamily="82" charset="0"/>
              </a:rPr>
              <a:t>English</a:t>
            </a:r>
          </a:p>
          <a:p>
            <a:pPr marL="0" indent="0">
              <a:buNone/>
            </a:pPr>
            <a:r>
              <a:rPr lang="en-GB" sz="2900" dirty="0">
                <a:latin typeface="Imprint MT Shadow" panose="04020605060303030202" pitchFamily="82" charset="0"/>
              </a:rPr>
              <a:t>During the first half of the Autumn Term, the children will be focusing on two books: The Wilderness and Leon and the Place Between. Throughout both units of work, the children will explore a range of engaging writing opportunities inspired by these texts. They will write an array of text types.</a:t>
            </a:r>
          </a:p>
        </p:txBody>
      </p:sp>
      <p:sp>
        <p:nvSpPr>
          <p:cNvPr id="14" name="Content Placeholder 2">
            <a:extLst>
              <a:ext uri="{FF2B5EF4-FFF2-40B4-BE49-F238E27FC236}">
                <a16:creationId xmlns:a16="http://schemas.microsoft.com/office/drawing/2014/main" id="{01BF98C0-2303-4900-81FB-287281A70243}"/>
              </a:ext>
            </a:extLst>
          </p:cNvPr>
          <p:cNvSpPr txBox="1">
            <a:spLocks/>
          </p:cNvSpPr>
          <p:nvPr/>
        </p:nvSpPr>
        <p:spPr>
          <a:xfrm>
            <a:off x="3559861" y="1379619"/>
            <a:ext cx="2291499" cy="5113254"/>
          </a:xfrm>
          <a:prstGeom prst="rect">
            <a:avLst/>
          </a:prstGeom>
          <a:solidFill>
            <a:srgbClr val="EDDE73"/>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u="sng" dirty="0">
                <a:latin typeface="Imprint MT Shadow" panose="04020605060303030202" pitchFamily="82" charset="0"/>
              </a:rPr>
              <a:t>Maths</a:t>
            </a:r>
          </a:p>
          <a:p>
            <a:pPr marL="0" indent="0">
              <a:buNone/>
            </a:pPr>
            <a:r>
              <a:rPr lang="en-GB" sz="1800" dirty="0">
                <a:latin typeface="Imprint MT Shadow" panose="04020605060303030202" pitchFamily="82" charset="0"/>
              </a:rPr>
              <a:t>During the first half of the Autumn Term, the children will be learning place value with Miss Costello and shape with Mrs Loyal. The place value includes partitioning, ordering, comparing and rounding numbers. The shape topic includes area, perimeter, and angles.</a:t>
            </a:r>
            <a:endParaRPr lang="en-GB" sz="1800" dirty="0"/>
          </a:p>
        </p:txBody>
      </p:sp>
      <p:sp>
        <p:nvSpPr>
          <p:cNvPr id="15" name="Content Placeholder 2">
            <a:extLst>
              <a:ext uri="{FF2B5EF4-FFF2-40B4-BE49-F238E27FC236}">
                <a16:creationId xmlns:a16="http://schemas.microsoft.com/office/drawing/2014/main" id="{FC3DBDA3-2739-4CE4-95ED-39E9F8718BDB}"/>
              </a:ext>
            </a:extLst>
          </p:cNvPr>
          <p:cNvSpPr txBox="1">
            <a:spLocks/>
          </p:cNvSpPr>
          <p:nvPr/>
        </p:nvSpPr>
        <p:spPr>
          <a:xfrm>
            <a:off x="6311082" y="1379619"/>
            <a:ext cx="2291499" cy="5113254"/>
          </a:xfrm>
          <a:prstGeom prst="rect">
            <a:avLst/>
          </a:prstGeom>
          <a:solidFill>
            <a:schemeClr val="accent6">
              <a:lumMod val="60000"/>
              <a:lumOff val="4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u="sng" dirty="0">
                <a:latin typeface="Imprint MT Shadow" panose="04020605060303030202" pitchFamily="82" charset="0"/>
              </a:rPr>
              <a:t>Science</a:t>
            </a:r>
          </a:p>
          <a:p>
            <a:pPr marL="0" indent="0">
              <a:buFont typeface="Arial" panose="020B0604020202020204" pitchFamily="34" charset="0"/>
              <a:buNone/>
            </a:pPr>
            <a:r>
              <a:rPr lang="en-GB" sz="1800" dirty="0">
                <a:latin typeface="Imprint MT Shadow" panose="04020605060303030202" pitchFamily="82" charset="0"/>
              </a:rPr>
              <a:t>Year 3 begins with the topic of light. </a:t>
            </a:r>
          </a:p>
          <a:p>
            <a:pPr marL="0" indent="0">
              <a:buFont typeface="Arial" panose="020B0604020202020204" pitchFamily="34" charset="0"/>
              <a:buNone/>
            </a:pPr>
            <a:r>
              <a:rPr lang="en-GB" sz="1800" dirty="0">
                <a:latin typeface="Imprint MT Shadow" panose="04020605060303030202" pitchFamily="82" charset="0"/>
              </a:rPr>
              <a:t>Throughout Year 3, they will also explore rocks, forces and magnets, plants and animals including humans. </a:t>
            </a:r>
          </a:p>
        </p:txBody>
      </p:sp>
      <p:sp>
        <p:nvSpPr>
          <p:cNvPr id="16" name="Content Placeholder 2">
            <a:extLst>
              <a:ext uri="{FF2B5EF4-FFF2-40B4-BE49-F238E27FC236}">
                <a16:creationId xmlns:a16="http://schemas.microsoft.com/office/drawing/2014/main" id="{67E3175A-A947-4AFA-85DD-C4440D564FA4}"/>
              </a:ext>
            </a:extLst>
          </p:cNvPr>
          <p:cNvSpPr txBox="1">
            <a:spLocks/>
          </p:cNvSpPr>
          <p:nvPr/>
        </p:nvSpPr>
        <p:spPr>
          <a:xfrm>
            <a:off x="9062303" y="1380879"/>
            <a:ext cx="2291499" cy="5113254"/>
          </a:xfrm>
          <a:prstGeom prst="rect">
            <a:avLst/>
          </a:prstGeom>
          <a:solidFill>
            <a:srgbClr val="EE82C5"/>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u="sng" dirty="0">
                <a:latin typeface="Imprint MT Shadow" panose="04020605060303030202" pitchFamily="82" charset="0"/>
              </a:rPr>
              <a:t>Reading</a:t>
            </a:r>
          </a:p>
          <a:p>
            <a:pPr marL="0" indent="0">
              <a:buNone/>
            </a:pPr>
            <a:r>
              <a:rPr lang="en-GB" sz="1800" dirty="0">
                <a:latin typeface="Imprint MT Shadow" panose="04020605060303030202" pitchFamily="82" charset="0"/>
              </a:rPr>
              <a:t>Throughout Year 3, a variety of genres will be read during Guided Reading, reading for pleasure time and book club. </a:t>
            </a:r>
          </a:p>
          <a:p>
            <a:pPr marL="0" indent="0">
              <a:buNone/>
            </a:pPr>
            <a:r>
              <a:rPr lang="en-GB" sz="1800" dirty="0">
                <a:latin typeface="Imprint MT Shadow" panose="04020605060303030202" pitchFamily="82" charset="0"/>
              </a:rPr>
              <a:t>Some Year 3 books for the Autumn term include: </a:t>
            </a:r>
          </a:p>
          <a:p>
            <a:r>
              <a:rPr lang="en-GB" sz="1800" dirty="0">
                <a:latin typeface="Imprint MT Shadow" panose="04020605060303030202" pitchFamily="82" charset="0"/>
              </a:rPr>
              <a:t>The tin forest</a:t>
            </a:r>
          </a:p>
          <a:p>
            <a:r>
              <a:rPr lang="en-GB" sz="1800" dirty="0">
                <a:latin typeface="Imprint MT Shadow" panose="04020605060303030202" pitchFamily="82" charset="0"/>
              </a:rPr>
              <a:t>Matilda</a:t>
            </a:r>
          </a:p>
          <a:p>
            <a:r>
              <a:rPr lang="en-GB" sz="1800" dirty="0">
                <a:latin typeface="Imprint MT Shadow" panose="04020605060303030202" pitchFamily="82" charset="0"/>
              </a:rPr>
              <a:t>Arthur and the Golden Rope</a:t>
            </a:r>
          </a:p>
          <a:p>
            <a:r>
              <a:rPr lang="en-GB" sz="1800" dirty="0">
                <a:latin typeface="Imprint MT Shadow" panose="04020605060303030202" pitchFamily="82" charset="0"/>
              </a:rPr>
              <a:t>Leon and the Place Between</a:t>
            </a:r>
          </a:p>
        </p:txBody>
      </p:sp>
    </p:spTree>
    <p:extLst>
      <p:ext uri="{BB962C8B-B14F-4D97-AF65-F5344CB8AC3E}">
        <p14:creationId xmlns:p14="http://schemas.microsoft.com/office/powerpoint/2010/main" val="669608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C2AD8-DE83-4292-8AB8-3AA0464B7E7C}"/>
              </a:ext>
            </a:extLst>
          </p:cNvPr>
          <p:cNvSpPr>
            <a:spLocks noGrp="1"/>
          </p:cNvSpPr>
          <p:nvPr>
            <p:ph type="title"/>
          </p:nvPr>
        </p:nvSpPr>
        <p:spPr>
          <a:xfrm>
            <a:off x="707920" y="0"/>
            <a:ext cx="10515600" cy="1325563"/>
          </a:xfrm>
          <a:solidFill>
            <a:srgbClr val="FFE0A4"/>
          </a:solidFill>
        </p:spPr>
        <p:txBody>
          <a:bodyPr/>
          <a:lstStyle/>
          <a:p>
            <a:r>
              <a:rPr lang="en-GB" dirty="0">
                <a:latin typeface="Imprint MT Shadow" panose="04020605060303030202" pitchFamily="82" charset="0"/>
              </a:rPr>
              <a:t>Curriculum </a:t>
            </a:r>
          </a:p>
        </p:txBody>
      </p:sp>
      <p:sp>
        <p:nvSpPr>
          <p:cNvPr id="3" name="Content Placeholder 2">
            <a:extLst>
              <a:ext uri="{FF2B5EF4-FFF2-40B4-BE49-F238E27FC236}">
                <a16:creationId xmlns:a16="http://schemas.microsoft.com/office/drawing/2014/main" id="{3624981A-941B-41B7-BE5A-6FC47B5DB370}"/>
              </a:ext>
            </a:extLst>
          </p:cNvPr>
          <p:cNvSpPr>
            <a:spLocks noGrp="1"/>
          </p:cNvSpPr>
          <p:nvPr>
            <p:ph idx="1"/>
          </p:nvPr>
        </p:nvSpPr>
        <p:spPr>
          <a:xfrm>
            <a:off x="838200" y="1379621"/>
            <a:ext cx="2291499" cy="2447745"/>
          </a:xfrm>
          <a:solidFill>
            <a:schemeClr val="accent6">
              <a:lumMod val="60000"/>
              <a:lumOff val="40000"/>
            </a:schemeClr>
          </a:solidFill>
          <a:ln>
            <a:solidFill>
              <a:schemeClr val="tx1"/>
            </a:solidFill>
          </a:ln>
        </p:spPr>
        <p:txBody>
          <a:bodyPr>
            <a:normAutofit/>
          </a:bodyPr>
          <a:lstStyle/>
          <a:p>
            <a:pPr marL="0" indent="0">
              <a:buNone/>
            </a:pPr>
            <a:r>
              <a:rPr lang="en-GB" sz="2400" u="sng" dirty="0">
                <a:latin typeface="Imprint MT Shadow" panose="04020605060303030202" pitchFamily="82" charset="0"/>
              </a:rPr>
              <a:t>Geography</a:t>
            </a:r>
            <a:r>
              <a:rPr lang="en-GB" dirty="0"/>
              <a:t> </a:t>
            </a:r>
          </a:p>
          <a:p>
            <a:r>
              <a:rPr lang="en-GB" sz="1800" dirty="0">
                <a:latin typeface="Imprint MT Shadow" panose="04020605060303030202" pitchFamily="82" charset="0"/>
              </a:rPr>
              <a:t>Climate zones</a:t>
            </a:r>
          </a:p>
          <a:p>
            <a:r>
              <a:rPr lang="en-GB" sz="1800" dirty="0">
                <a:latin typeface="Imprint MT Shadow" panose="04020605060303030202" pitchFamily="82" charset="0"/>
              </a:rPr>
              <a:t>North America</a:t>
            </a:r>
          </a:p>
          <a:p>
            <a:r>
              <a:rPr lang="en-GB" sz="1800" dirty="0">
                <a:latin typeface="Imprint MT Shadow" panose="04020605060303030202" pitchFamily="82" charset="0"/>
              </a:rPr>
              <a:t>Local area</a:t>
            </a:r>
          </a:p>
        </p:txBody>
      </p:sp>
      <p:sp>
        <p:nvSpPr>
          <p:cNvPr id="4" name="Content Placeholder 2">
            <a:extLst>
              <a:ext uri="{FF2B5EF4-FFF2-40B4-BE49-F238E27FC236}">
                <a16:creationId xmlns:a16="http://schemas.microsoft.com/office/drawing/2014/main" id="{4A774524-8324-4871-B283-30F486895194}"/>
              </a:ext>
            </a:extLst>
          </p:cNvPr>
          <p:cNvSpPr txBox="1">
            <a:spLocks/>
          </p:cNvSpPr>
          <p:nvPr/>
        </p:nvSpPr>
        <p:spPr>
          <a:xfrm>
            <a:off x="838200" y="4134404"/>
            <a:ext cx="2291499" cy="2587237"/>
          </a:xfrm>
          <a:prstGeom prst="rect">
            <a:avLst/>
          </a:prstGeom>
          <a:solidFill>
            <a:schemeClr val="accent2">
              <a:lumMod val="60000"/>
              <a:lumOff val="4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u="sng" dirty="0">
                <a:latin typeface="Imprint MT Shadow" panose="04020605060303030202" pitchFamily="82" charset="0"/>
              </a:rPr>
              <a:t>History</a:t>
            </a:r>
          </a:p>
          <a:p>
            <a:r>
              <a:rPr lang="en-GB" sz="1800" dirty="0">
                <a:latin typeface="Imprint MT Shadow" panose="04020605060303030202" pitchFamily="82" charset="0"/>
              </a:rPr>
              <a:t>The stone age to iron age</a:t>
            </a:r>
          </a:p>
          <a:p>
            <a:r>
              <a:rPr lang="en-GB" sz="1800" dirty="0">
                <a:latin typeface="Imprint MT Shadow" panose="04020605060303030202" pitchFamily="82" charset="0"/>
              </a:rPr>
              <a:t>Romans</a:t>
            </a:r>
          </a:p>
          <a:p>
            <a:r>
              <a:rPr lang="en-GB" sz="1800" dirty="0">
                <a:latin typeface="Imprint MT Shadow" panose="04020605060303030202" pitchFamily="82" charset="0"/>
              </a:rPr>
              <a:t>History of the local area</a:t>
            </a:r>
            <a:endParaRPr lang="en-GB" sz="1800" dirty="0"/>
          </a:p>
        </p:txBody>
      </p:sp>
      <p:sp>
        <p:nvSpPr>
          <p:cNvPr id="5" name="Content Placeholder 2">
            <a:extLst>
              <a:ext uri="{FF2B5EF4-FFF2-40B4-BE49-F238E27FC236}">
                <a16:creationId xmlns:a16="http://schemas.microsoft.com/office/drawing/2014/main" id="{C734F5B5-D818-4A21-AA82-73CF60D636AB}"/>
              </a:ext>
            </a:extLst>
          </p:cNvPr>
          <p:cNvSpPr txBox="1">
            <a:spLocks/>
          </p:cNvSpPr>
          <p:nvPr/>
        </p:nvSpPr>
        <p:spPr>
          <a:xfrm>
            <a:off x="7777113" y="136359"/>
            <a:ext cx="3538277" cy="1117406"/>
          </a:xfrm>
          <a:prstGeom prst="rect">
            <a:avLst/>
          </a:prstGeom>
          <a:solidFill>
            <a:schemeClr val="accent4">
              <a:lumMod val="60000"/>
              <a:lumOff val="4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u="sng" dirty="0">
                <a:latin typeface="Imprint MT Shadow" panose="04020605060303030202" pitchFamily="82" charset="0"/>
              </a:rPr>
              <a:t>Music</a:t>
            </a:r>
            <a:r>
              <a:rPr lang="en-GB" u="sng" dirty="0">
                <a:latin typeface="Imprint MT Shadow" panose="04020605060303030202" pitchFamily="82" charset="0"/>
              </a:rPr>
              <a:t>: </a:t>
            </a:r>
            <a:r>
              <a:rPr lang="en-GB" sz="1800" dirty="0">
                <a:latin typeface="Imprint MT Shadow" panose="04020605060303030202" pitchFamily="82" charset="0"/>
              </a:rPr>
              <a:t>Recorders, three little birds, and the dragon song.</a:t>
            </a:r>
            <a:endParaRPr lang="en-GB" sz="1800" dirty="0"/>
          </a:p>
        </p:txBody>
      </p:sp>
      <p:sp>
        <p:nvSpPr>
          <p:cNvPr id="6" name="Content Placeholder 2">
            <a:extLst>
              <a:ext uri="{FF2B5EF4-FFF2-40B4-BE49-F238E27FC236}">
                <a16:creationId xmlns:a16="http://schemas.microsoft.com/office/drawing/2014/main" id="{A3D8933C-8C7E-42DB-965B-CC86EFCA6D09}"/>
              </a:ext>
            </a:extLst>
          </p:cNvPr>
          <p:cNvSpPr txBox="1">
            <a:spLocks/>
          </p:cNvSpPr>
          <p:nvPr/>
        </p:nvSpPr>
        <p:spPr>
          <a:xfrm>
            <a:off x="6192328" y="1390122"/>
            <a:ext cx="2503905" cy="2447745"/>
          </a:xfrm>
          <a:prstGeom prst="rect">
            <a:avLst/>
          </a:prstGeom>
          <a:solidFill>
            <a:srgbClr val="EE82C5"/>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u="sng" dirty="0">
                <a:latin typeface="Imprint MT Shadow" panose="04020605060303030202" pitchFamily="82" charset="0"/>
              </a:rPr>
              <a:t>Art</a:t>
            </a:r>
          </a:p>
          <a:p>
            <a:r>
              <a:rPr lang="en-GB" sz="1900" dirty="0">
                <a:latin typeface="Imprint MT Shadow" panose="04020605060303030202" pitchFamily="82" charset="0"/>
              </a:rPr>
              <a:t>Drawing/Sketching</a:t>
            </a:r>
          </a:p>
          <a:p>
            <a:r>
              <a:rPr lang="en-GB" sz="1900" dirty="0">
                <a:latin typeface="Imprint MT Shadow" panose="04020605060303030202" pitchFamily="82" charset="0"/>
              </a:rPr>
              <a:t>Painting and Mixed Media</a:t>
            </a:r>
          </a:p>
          <a:p>
            <a:r>
              <a:rPr lang="en-GB" sz="1900" dirty="0">
                <a:latin typeface="Imprint MT Shadow" panose="04020605060303030202" pitchFamily="82" charset="0"/>
              </a:rPr>
              <a:t>Fabric of nature </a:t>
            </a:r>
          </a:p>
        </p:txBody>
      </p:sp>
      <p:sp>
        <p:nvSpPr>
          <p:cNvPr id="7" name="Content Placeholder 2">
            <a:extLst>
              <a:ext uri="{FF2B5EF4-FFF2-40B4-BE49-F238E27FC236}">
                <a16:creationId xmlns:a16="http://schemas.microsoft.com/office/drawing/2014/main" id="{5F9C4FE4-EA7C-4E5A-8AD2-4F1B78AD3C6E}"/>
              </a:ext>
            </a:extLst>
          </p:cNvPr>
          <p:cNvSpPr txBox="1">
            <a:spLocks/>
          </p:cNvSpPr>
          <p:nvPr/>
        </p:nvSpPr>
        <p:spPr>
          <a:xfrm>
            <a:off x="6205620" y="4134401"/>
            <a:ext cx="2503905" cy="2587237"/>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600" u="sng" dirty="0">
                <a:latin typeface="Imprint MT Shadow" panose="04020605060303030202" pitchFamily="82" charset="0"/>
              </a:rPr>
              <a:t>PE</a:t>
            </a:r>
            <a:endParaRPr lang="en-GB" u="sng" dirty="0">
              <a:latin typeface="Imprint MT Shadow" panose="04020605060303030202" pitchFamily="82" charset="0"/>
            </a:endParaRPr>
          </a:p>
          <a:p>
            <a:r>
              <a:rPr lang="en-GB" sz="1900" dirty="0">
                <a:latin typeface="Imprint MT Shadow" panose="04020605060303030202" pitchFamily="82" charset="0"/>
              </a:rPr>
              <a:t>EPC – Football, Tag Rugby, Netball, Hockey, tennis and Cricket</a:t>
            </a:r>
          </a:p>
          <a:p>
            <a:r>
              <a:rPr lang="en-GB" sz="1900" dirty="0">
                <a:latin typeface="Imprint MT Shadow" panose="04020605060303030202" pitchFamily="82" charset="0"/>
              </a:rPr>
              <a:t>Class Teacher – Dance, gymnastics, athletics and swimming</a:t>
            </a:r>
          </a:p>
        </p:txBody>
      </p:sp>
      <p:sp>
        <p:nvSpPr>
          <p:cNvPr id="8" name="Content Placeholder 2">
            <a:extLst>
              <a:ext uri="{FF2B5EF4-FFF2-40B4-BE49-F238E27FC236}">
                <a16:creationId xmlns:a16="http://schemas.microsoft.com/office/drawing/2014/main" id="{BDBC0476-7284-4F22-95E1-7ECF9813CF7C}"/>
              </a:ext>
            </a:extLst>
          </p:cNvPr>
          <p:cNvSpPr txBox="1">
            <a:spLocks/>
          </p:cNvSpPr>
          <p:nvPr/>
        </p:nvSpPr>
        <p:spPr>
          <a:xfrm>
            <a:off x="9062301" y="4134403"/>
            <a:ext cx="2291499" cy="2587236"/>
          </a:xfrm>
          <a:prstGeom prst="rect">
            <a:avLst/>
          </a:prstGeom>
          <a:solidFill>
            <a:srgbClr val="9999FF"/>
          </a:solidFill>
          <a:ln>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400" u="sng" dirty="0">
                <a:latin typeface="Imprint MT Shadow" panose="04020605060303030202" pitchFamily="82" charset="0"/>
              </a:rPr>
              <a:t>DT</a:t>
            </a:r>
          </a:p>
          <a:p>
            <a:pPr marL="0" indent="0">
              <a:buFont typeface="Arial" panose="020B0604020202020204" pitchFamily="34" charset="0"/>
              <a:buNone/>
            </a:pPr>
            <a:r>
              <a:rPr lang="en-GB" sz="2300" dirty="0">
                <a:latin typeface="Imprint MT Shadow" panose="04020605060303030202" pitchFamily="82" charset="0"/>
              </a:rPr>
              <a:t>Cushions</a:t>
            </a:r>
          </a:p>
          <a:p>
            <a:pPr marL="0" indent="0">
              <a:buFont typeface="Arial" panose="020B0604020202020204" pitchFamily="34" charset="0"/>
              <a:buNone/>
            </a:pPr>
            <a:r>
              <a:rPr lang="en-GB" sz="2300" dirty="0">
                <a:latin typeface="Imprint MT Shadow" panose="04020605060303030202" pitchFamily="82" charset="0"/>
              </a:rPr>
              <a:t>Mechanical toys</a:t>
            </a:r>
          </a:p>
          <a:p>
            <a:pPr marL="0" indent="0">
              <a:buFont typeface="Arial" panose="020B0604020202020204" pitchFamily="34" charset="0"/>
              <a:buNone/>
            </a:pPr>
            <a:r>
              <a:rPr lang="en-GB" sz="2300" dirty="0">
                <a:latin typeface="Imprint MT Shadow" panose="04020605060303030202" pitchFamily="82" charset="0"/>
              </a:rPr>
              <a:t>Electrical systems</a:t>
            </a:r>
          </a:p>
          <a:p>
            <a:pPr marL="0" indent="0">
              <a:buFont typeface="Arial" panose="020B0604020202020204" pitchFamily="34" charset="0"/>
              <a:buNone/>
            </a:pPr>
            <a:r>
              <a:rPr lang="en-GB" sz="2300" dirty="0">
                <a:latin typeface="Imprint MT Shadow" panose="04020605060303030202" pitchFamily="82" charset="0"/>
              </a:rPr>
              <a:t>Wearable technology</a:t>
            </a:r>
          </a:p>
          <a:p>
            <a:pPr marL="0" indent="0">
              <a:buFont typeface="Arial" panose="020B0604020202020204" pitchFamily="34" charset="0"/>
              <a:buNone/>
            </a:pPr>
            <a:r>
              <a:rPr lang="en-GB" sz="2300" dirty="0">
                <a:latin typeface="Imprint MT Shadow" panose="04020605060303030202" pitchFamily="82" charset="0"/>
              </a:rPr>
              <a:t>Constructing a church</a:t>
            </a:r>
          </a:p>
        </p:txBody>
      </p:sp>
      <p:sp>
        <p:nvSpPr>
          <p:cNvPr id="9" name="Content Placeholder 2">
            <a:extLst>
              <a:ext uri="{FF2B5EF4-FFF2-40B4-BE49-F238E27FC236}">
                <a16:creationId xmlns:a16="http://schemas.microsoft.com/office/drawing/2014/main" id="{26F32952-5EFF-43B1-B9BA-948FC67EC94C}"/>
              </a:ext>
            </a:extLst>
          </p:cNvPr>
          <p:cNvSpPr txBox="1">
            <a:spLocks/>
          </p:cNvSpPr>
          <p:nvPr/>
        </p:nvSpPr>
        <p:spPr>
          <a:xfrm>
            <a:off x="9035716" y="1379621"/>
            <a:ext cx="2291499" cy="2447745"/>
          </a:xfrm>
          <a:prstGeom prst="rect">
            <a:avLst/>
          </a:prstGeom>
          <a:solidFill>
            <a:schemeClr val="accent2">
              <a:lumMod val="60000"/>
              <a:lumOff val="40000"/>
            </a:schemeClr>
          </a:solidFill>
          <a:ln>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u="sng" dirty="0">
                <a:latin typeface="Imprint MT Shadow" panose="04020605060303030202" pitchFamily="82" charset="0"/>
              </a:rPr>
              <a:t>Computing</a:t>
            </a:r>
          </a:p>
          <a:p>
            <a:r>
              <a:rPr lang="en-GB" sz="3200" dirty="0">
                <a:latin typeface="Imprint MT Shadow" panose="04020605060303030202" pitchFamily="82" charset="0"/>
              </a:rPr>
              <a:t>Touch typing</a:t>
            </a:r>
          </a:p>
          <a:p>
            <a:r>
              <a:rPr lang="en-GB" sz="3200" dirty="0" err="1">
                <a:latin typeface="Imprint MT Shadow" panose="04020605060303030202" pitchFamily="82" charset="0"/>
              </a:rPr>
              <a:t>Powerpoints</a:t>
            </a:r>
            <a:endParaRPr lang="en-GB" sz="3200" dirty="0">
              <a:latin typeface="Imprint MT Shadow" panose="04020605060303030202" pitchFamily="82" charset="0"/>
            </a:endParaRPr>
          </a:p>
          <a:p>
            <a:r>
              <a:rPr lang="en-GB" sz="3200" dirty="0" err="1">
                <a:latin typeface="Imprint MT Shadow" panose="04020605060303030202" pitchFamily="82" charset="0"/>
              </a:rPr>
              <a:t>Microbits</a:t>
            </a:r>
            <a:endParaRPr lang="en-GB" sz="3200" dirty="0">
              <a:latin typeface="Imprint MT Shadow" panose="04020605060303030202" pitchFamily="82" charset="0"/>
            </a:endParaRPr>
          </a:p>
          <a:p>
            <a:r>
              <a:rPr lang="en-GB" sz="3200" dirty="0">
                <a:latin typeface="Imprint MT Shadow" panose="04020605060303030202" pitchFamily="82" charset="0"/>
              </a:rPr>
              <a:t>Spreadsheets</a:t>
            </a:r>
          </a:p>
          <a:p>
            <a:r>
              <a:rPr lang="en-GB" sz="3200" dirty="0">
                <a:latin typeface="Imprint MT Shadow" panose="04020605060303030202" pitchFamily="82" charset="0"/>
              </a:rPr>
              <a:t>Coding</a:t>
            </a:r>
          </a:p>
          <a:p>
            <a:r>
              <a:rPr lang="en-GB" sz="3200" dirty="0">
                <a:latin typeface="Imprint MT Shadow" panose="04020605060303030202" pitchFamily="82" charset="0"/>
              </a:rPr>
              <a:t>Branching databases</a:t>
            </a:r>
            <a:endParaRPr lang="en-GB" sz="1800" dirty="0">
              <a:latin typeface="Imprint MT Shadow" panose="04020605060303030202" pitchFamily="82" charset="0"/>
            </a:endParaRPr>
          </a:p>
        </p:txBody>
      </p:sp>
      <p:sp>
        <p:nvSpPr>
          <p:cNvPr id="10" name="Content Placeholder 2">
            <a:extLst>
              <a:ext uri="{FF2B5EF4-FFF2-40B4-BE49-F238E27FC236}">
                <a16:creationId xmlns:a16="http://schemas.microsoft.com/office/drawing/2014/main" id="{73530316-9B60-4B2B-85EC-714D5DF01AA3}"/>
              </a:ext>
            </a:extLst>
          </p:cNvPr>
          <p:cNvSpPr txBox="1">
            <a:spLocks/>
          </p:cNvSpPr>
          <p:nvPr/>
        </p:nvSpPr>
        <p:spPr>
          <a:xfrm>
            <a:off x="3561346" y="1379621"/>
            <a:ext cx="2291499" cy="2447745"/>
          </a:xfrm>
          <a:prstGeom prst="rect">
            <a:avLst/>
          </a:prstGeom>
          <a:solidFill>
            <a:schemeClr val="accent4">
              <a:lumMod val="60000"/>
              <a:lumOff val="40000"/>
            </a:schemeClr>
          </a:solidFill>
          <a:ln>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400" u="sng" dirty="0">
                <a:latin typeface="Imprint MT Shadow" panose="04020605060303030202" pitchFamily="82" charset="0"/>
              </a:rPr>
              <a:t>French</a:t>
            </a:r>
          </a:p>
          <a:p>
            <a:r>
              <a:rPr lang="en-GB" sz="2600" dirty="0">
                <a:latin typeface="Imprint MT Shadow" panose="04020605060303030202" pitchFamily="82" charset="0"/>
              </a:rPr>
              <a:t>Learning French Basics</a:t>
            </a:r>
          </a:p>
          <a:p>
            <a:r>
              <a:rPr lang="en-GB" sz="2600" dirty="0">
                <a:latin typeface="Imprint MT Shadow" panose="04020605060303030202" pitchFamily="82" charset="0"/>
              </a:rPr>
              <a:t>Animals</a:t>
            </a:r>
          </a:p>
          <a:p>
            <a:r>
              <a:rPr lang="en-GB" sz="2600" dirty="0">
                <a:latin typeface="Imprint MT Shadow" panose="04020605060303030202" pitchFamily="82" charset="0"/>
              </a:rPr>
              <a:t>Musical instruments</a:t>
            </a:r>
          </a:p>
          <a:p>
            <a:r>
              <a:rPr lang="en-GB" sz="2600" dirty="0">
                <a:latin typeface="Imprint MT Shadow" panose="04020605060303030202" pitchFamily="82" charset="0"/>
              </a:rPr>
              <a:t>Fruits</a:t>
            </a:r>
          </a:p>
          <a:p>
            <a:r>
              <a:rPr lang="en-GB" sz="2600" dirty="0">
                <a:latin typeface="Imprint MT Shadow" panose="04020605060303030202" pitchFamily="82" charset="0"/>
              </a:rPr>
              <a:t>Verbs</a:t>
            </a:r>
            <a:endParaRPr lang="en-GB" sz="2600" dirty="0"/>
          </a:p>
        </p:txBody>
      </p:sp>
      <p:sp>
        <p:nvSpPr>
          <p:cNvPr id="11" name="Content Placeholder 2">
            <a:extLst>
              <a:ext uri="{FF2B5EF4-FFF2-40B4-BE49-F238E27FC236}">
                <a16:creationId xmlns:a16="http://schemas.microsoft.com/office/drawing/2014/main" id="{D85C7195-CD5F-4C2A-9E54-C3F7FFC1D851}"/>
              </a:ext>
            </a:extLst>
          </p:cNvPr>
          <p:cNvSpPr txBox="1">
            <a:spLocks/>
          </p:cNvSpPr>
          <p:nvPr/>
        </p:nvSpPr>
        <p:spPr>
          <a:xfrm>
            <a:off x="3561345" y="4134402"/>
            <a:ext cx="2291499" cy="2587237"/>
          </a:xfrm>
          <a:prstGeom prst="rect">
            <a:avLst/>
          </a:prstGeom>
          <a:solidFill>
            <a:srgbClr val="9999FF"/>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u="sng" dirty="0">
                <a:latin typeface="Imprint MT Shadow" panose="04020605060303030202" pitchFamily="82" charset="0"/>
              </a:rPr>
              <a:t>RE</a:t>
            </a:r>
            <a:r>
              <a:rPr lang="en-GB" dirty="0"/>
              <a:t> </a:t>
            </a:r>
          </a:p>
          <a:p>
            <a:r>
              <a:rPr lang="en-GB" sz="1800" dirty="0">
                <a:latin typeface="Imprint MT Shadow" panose="04020605060303030202" pitchFamily="82" charset="0"/>
              </a:rPr>
              <a:t>Jewish celebrations</a:t>
            </a:r>
          </a:p>
          <a:p>
            <a:r>
              <a:rPr lang="en-GB" sz="1800" dirty="0">
                <a:latin typeface="Imprint MT Shadow" panose="04020605060303030202" pitchFamily="82" charset="0"/>
              </a:rPr>
              <a:t>Rites of passage</a:t>
            </a:r>
          </a:p>
          <a:p>
            <a:r>
              <a:rPr lang="en-GB" sz="1800" dirty="0">
                <a:latin typeface="Imprint MT Shadow" panose="04020605060303030202" pitchFamily="82" charset="0"/>
              </a:rPr>
              <a:t>The bible</a:t>
            </a:r>
          </a:p>
        </p:txBody>
      </p:sp>
      <p:sp>
        <p:nvSpPr>
          <p:cNvPr id="12" name="Content Placeholder 2">
            <a:extLst>
              <a:ext uri="{FF2B5EF4-FFF2-40B4-BE49-F238E27FC236}">
                <a16:creationId xmlns:a16="http://schemas.microsoft.com/office/drawing/2014/main" id="{BF434FDD-643E-4673-92A9-FB69A2735B8B}"/>
              </a:ext>
            </a:extLst>
          </p:cNvPr>
          <p:cNvSpPr txBox="1">
            <a:spLocks/>
          </p:cNvSpPr>
          <p:nvPr/>
        </p:nvSpPr>
        <p:spPr>
          <a:xfrm>
            <a:off x="3905840" y="136358"/>
            <a:ext cx="3729871" cy="1117406"/>
          </a:xfrm>
          <a:prstGeom prst="rect">
            <a:avLst/>
          </a:prstGeom>
          <a:solidFill>
            <a:srgbClr val="84E9F4"/>
          </a:solidFill>
          <a:ln>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600" u="sng" dirty="0">
                <a:latin typeface="Imprint MT Shadow" panose="04020605060303030202" pitchFamily="82" charset="0"/>
              </a:rPr>
              <a:t>PSHE</a:t>
            </a:r>
            <a:r>
              <a:rPr lang="en-GB" u="sng" dirty="0">
                <a:latin typeface="Imprint MT Shadow" panose="04020605060303030202" pitchFamily="82" charset="0"/>
              </a:rPr>
              <a:t>: </a:t>
            </a:r>
            <a:r>
              <a:rPr lang="en-GB" sz="1900" dirty="0">
                <a:latin typeface="Imprint MT Shadow" panose="04020605060303030202" pitchFamily="82" charset="0"/>
              </a:rPr>
              <a:t>Being me, Celebrating difference, dreams and goals, healthy me, relationships and Changing me</a:t>
            </a:r>
            <a:endParaRPr lang="en-GB" sz="2100" dirty="0"/>
          </a:p>
        </p:txBody>
      </p:sp>
    </p:spTree>
    <p:extLst>
      <p:ext uri="{BB962C8B-B14F-4D97-AF65-F5344CB8AC3E}">
        <p14:creationId xmlns:p14="http://schemas.microsoft.com/office/powerpoint/2010/main" val="1869243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D00B62-36FA-D670-C624-E6ACC518E114}"/>
              </a:ext>
            </a:extLst>
          </p:cNvPr>
          <p:cNvSpPr txBox="1"/>
          <p:nvPr/>
        </p:nvSpPr>
        <p:spPr>
          <a:xfrm>
            <a:off x="639790" y="1319841"/>
            <a:ext cx="11074882" cy="2677656"/>
          </a:xfrm>
          <a:prstGeom prst="rect">
            <a:avLst/>
          </a:prstGeom>
          <a:noFill/>
        </p:spPr>
        <p:txBody>
          <a:bodyPr wrap="square">
            <a:spAutoFit/>
          </a:bodyPr>
          <a:lstStyle/>
          <a:p>
            <a:r>
              <a:rPr lang="en-GB" sz="2400" dirty="0">
                <a:latin typeface="Imprint MT Shadow" panose="04020605060303030202" pitchFamily="82" charset="0"/>
              </a:rPr>
              <a:t>This year, the children will be introduced to several exciting new subjects and skills as part of the Key Stage 2 curriculum. These include:</a:t>
            </a:r>
          </a:p>
          <a:p>
            <a:pPr marL="342900" indent="-342900">
              <a:buFont typeface="Arial" panose="020B0604020202020204" pitchFamily="34" charset="0"/>
              <a:buChar char="•"/>
            </a:pPr>
            <a:r>
              <a:rPr lang="en-GB" sz="2400" dirty="0">
                <a:latin typeface="Imprint MT Shadow" panose="04020605060303030202" pitchFamily="82" charset="0"/>
              </a:rPr>
              <a:t>French</a:t>
            </a:r>
          </a:p>
          <a:p>
            <a:pPr marL="342900" indent="-342900">
              <a:buFont typeface="Arial" panose="020B0604020202020204" pitchFamily="34" charset="0"/>
              <a:buChar char="•"/>
            </a:pPr>
            <a:r>
              <a:rPr lang="en-GB" sz="2400" dirty="0">
                <a:latin typeface="Imprint MT Shadow" panose="04020605060303030202" pitchFamily="82" charset="0"/>
              </a:rPr>
              <a:t>Learning to play the recorder</a:t>
            </a:r>
          </a:p>
          <a:p>
            <a:pPr marL="342900" indent="-342900">
              <a:buFont typeface="Arial" panose="020B0604020202020204" pitchFamily="34" charset="0"/>
              <a:buChar char="•"/>
            </a:pPr>
            <a:r>
              <a:rPr lang="en-GB" sz="2400" dirty="0">
                <a:latin typeface="Imprint MT Shadow" panose="04020605060303030202" pitchFamily="82" charset="0"/>
              </a:rPr>
              <a:t>Swimming lessons, which will take place during the Summer term</a:t>
            </a:r>
          </a:p>
          <a:p>
            <a:r>
              <a:rPr lang="en-GB" sz="2400" dirty="0">
                <a:latin typeface="Imprint MT Shadow" panose="04020605060303030202" pitchFamily="82" charset="0"/>
              </a:rPr>
              <a:t>These opportunities help to broaden the children’s learning experiences and develop new areas of confidence and creativity.</a:t>
            </a:r>
          </a:p>
        </p:txBody>
      </p:sp>
      <p:sp>
        <p:nvSpPr>
          <p:cNvPr id="4" name="Title 1">
            <a:extLst>
              <a:ext uri="{FF2B5EF4-FFF2-40B4-BE49-F238E27FC236}">
                <a16:creationId xmlns:a16="http://schemas.microsoft.com/office/drawing/2014/main" id="{DABD1FFA-FB78-35F0-0772-F0FFB5CE7303}"/>
              </a:ext>
            </a:extLst>
          </p:cNvPr>
          <p:cNvSpPr txBox="1">
            <a:spLocks/>
          </p:cNvSpPr>
          <p:nvPr/>
        </p:nvSpPr>
        <p:spPr>
          <a:xfrm>
            <a:off x="639790" y="487763"/>
            <a:ext cx="7969372" cy="832079"/>
          </a:xfrm>
          <a:prstGeom prst="rect">
            <a:avLst/>
          </a:prstGeom>
          <a:solidFill>
            <a:srgbClr val="FFE0A4"/>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Imprint MT Shadow" panose="04020605060303030202" pitchFamily="82" charset="0"/>
              </a:rPr>
              <a:t>New opportunities in Year 3</a:t>
            </a:r>
          </a:p>
        </p:txBody>
      </p:sp>
    </p:spTree>
    <p:extLst>
      <p:ext uri="{BB962C8B-B14F-4D97-AF65-F5344CB8AC3E}">
        <p14:creationId xmlns:p14="http://schemas.microsoft.com/office/powerpoint/2010/main" val="326032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C2AD8-DE83-4292-8AB8-3AA0464B7E7C}"/>
              </a:ext>
            </a:extLst>
          </p:cNvPr>
          <p:cNvSpPr>
            <a:spLocks noGrp="1"/>
          </p:cNvSpPr>
          <p:nvPr>
            <p:ph type="title"/>
          </p:nvPr>
        </p:nvSpPr>
        <p:spPr>
          <a:xfrm>
            <a:off x="838198" y="82321"/>
            <a:ext cx="6279039" cy="1325563"/>
          </a:xfrm>
          <a:solidFill>
            <a:srgbClr val="FFE0A4"/>
          </a:solidFill>
        </p:spPr>
        <p:txBody>
          <a:bodyPr/>
          <a:lstStyle/>
          <a:p>
            <a:r>
              <a:rPr lang="en-GB" dirty="0">
                <a:latin typeface="Imprint MT Shadow" panose="04020605060303030202" pitchFamily="82" charset="0"/>
              </a:rPr>
              <a:t>Weekly Timetable </a:t>
            </a:r>
          </a:p>
        </p:txBody>
      </p:sp>
      <p:sp>
        <p:nvSpPr>
          <p:cNvPr id="5" name="TextBox 4">
            <a:extLst>
              <a:ext uri="{FF2B5EF4-FFF2-40B4-BE49-F238E27FC236}">
                <a16:creationId xmlns:a16="http://schemas.microsoft.com/office/drawing/2014/main" id="{B0CE75C0-E1FD-427E-A031-8FBEAED6C666}"/>
              </a:ext>
            </a:extLst>
          </p:cNvPr>
          <p:cNvSpPr txBox="1"/>
          <p:nvPr/>
        </p:nvSpPr>
        <p:spPr>
          <a:xfrm>
            <a:off x="8151830" y="52067"/>
            <a:ext cx="3444709" cy="369332"/>
          </a:xfrm>
          <a:prstGeom prst="rect">
            <a:avLst/>
          </a:prstGeom>
          <a:solidFill>
            <a:srgbClr val="74C1EC"/>
          </a:solidFill>
          <a:ln>
            <a:solidFill>
              <a:schemeClr val="tx1"/>
            </a:solidFill>
          </a:ln>
        </p:spPr>
        <p:txBody>
          <a:bodyPr wrap="square" rtlCol="0">
            <a:spAutoFit/>
          </a:bodyPr>
          <a:lstStyle/>
          <a:p>
            <a:r>
              <a:rPr lang="en-GB" dirty="0">
                <a:latin typeface="Imprint MT Shadow" panose="04020605060303030202" pitchFamily="82" charset="0"/>
              </a:rPr>
              <a:t>PE days – Tuesday and Friday </a:t>
            </a:r>
          </a:p>
        </p:txBody>
      </p:sp>
      <p:sp>
        <p:nvSpPr>
          <p:cNvPr id="6" name="TextBox 5">
            <a:extLst>
              <a:ext uri="{FF2B5EF4-FFF2-40B4-BE49-F238E27FC236}">
                <a16:creationId xmlns:a16="http://schemas.microsoft.com/office/drawing/2014/main" id="{E62DA081-BC32-4E55-87B2-4226428F0E1A}"/>
              </a:ext>
            </a:extLst>
          </p:cNvPr>
          <p:cNvSpPr txBox="1"/>
          <p:nvPr/>
        </p:nvSpPr>
        <p:spPr>
          <a:xfrm>
            <a:off x="8151829" y="545309"/>
            <a:ext cx="3444709" cy="369332"/>
          </a:xfrm>
          <a:prstGeom prst="rect">
            <a:avLst/>
          </a:prstGeom>
          <a:solidFill>
            <a:srgbClr val="EE82C5"/>
          </a:solidFill>
          <a:ln>
            <a:solidFill>
              <a:schemeClr val="tx1"/>
            </a:solidFill>
          </a:ln>
        </p:spPr>
        <p:txBody>
          <a:bodyPr wrap="square" rtlCol="0">
            <a:spAutoFit/>
          </a:bodyPr>
          <a:lstStyle/>
          <a:p>
            <a:r>
              <a:rPr lang="en-GB" dirty="0">
                <a:latin typeface="Imprint MT Shadow" panose="04020605060303030202" pitchFamily="82" charset="0"/>
              </a:rPr>
              <a:t>Library – Thursday </a:t>
            </a:r>
          </a:p>
        </p:txBody>
      </p:sp>
      <p:sp>
        <p:nvSpPr>
          <p:cNvPr id="3" name="TextBox 2">
            <a:extLst>
              <a:ext uri="{FF2B5EF4-FFF2-40B4-BE49-F238E27FC236}">
                <a16:creationId xmlns:a16="http://schemas.microsoft.com/office/drawing/2014/main" id="{F420685B-90AE-2BA2-ABBD-2C6BCF96FD94}"/>
              </a:ext>
            </a:extLst>
          </p:cNvPr>
          <p:cNvSpPr txBox="1"/>
          <p:nvPr/>
        </p:nvSpPr>
        <p:spPr>
          <a:xfrm>
            <a:off x="8166711" y="1038551"/>
            <a:ext cx="3444709" cy="369332"/>
          </a:xfrm>
          <a:prstGeom prst="rect">
            <a:avLst/>
          </a:prstGeom>
          <a:solidFill>
            <a:srgbClr val="EDDE73"/>
          </a:solidFill>
          <a:ln>
            <a:solidFill>
              <a:schemeClr val="tx1"/>
            </a:solidFill>
          </a:ln>
        </p:spPr>
        <p:txBody>
          <a:bodyPr wrap="square" rtlCol="0">
            <a:spAutoFit/>
          </a:bodyPr>
          <a:lstStyle/>
          <a:p>
            <a:r>
              <a:rPr lang="en-GB" dirty="0">
                <a:latin typeface="Imprint MT Shadow" panose="04020605060303030202" pitchFamily="82" charset="0"/>
              </a:rPr>
              <a:t>Book Club – Friday </a:t>
            </a:r>
          </a:p>
        </p:txBody>
      </p:sp>
      <p:pic>
        <p:nvPicPr>
          <p:cNvPr id="11" name="Picture 10">
            <a:extLst>
              <a:ext uri="{FF2B5EF4-FFF2-40B4-BE49-F238E27FC236}">
                <a16:creationId xmlns:a16="http://schemas.microsoft.com/office/drawing/2014/main" id="{58583881-3CC7-ABA2-67CD-FF4F6B939AF4}"/>
              </a:ext>
            </a:extLst>
          </p:cNvPr>
          <p:cNvPicPr>
            <a:picLocks noChangeAspect="1"/>
          </p:cNvPicPr>
          <p:nvPr/>
        </p:nvPicPr>
        <p:blipFill>
          <a:blip r:embed="rId2"/>
          <a:stretch>
            <a:fillRect/>
          </a:stretch>
        </p:blipFill>
        <p:spPr>
          <a:xfrm>
            <a:off x="990457" y="1531793"/>
            <a:ext cx="9271143" cy="5142711"/>
          </a:xfrm>
          <a:prstGeom prst="rect">
            <a:avLst/>
          </a:prstGeom>
        </p:spPr>
      </p:pic>
    </p:spTree>
    <p:extLst>
      <p:ext uri="{BB962C8B-B14F-4D97-AF65-F5344CB8AC3E}">
        <p14:creationId xmlns:p14="http://schemas.microsoft.com/office/powerpoint/2010/main" val="1137883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87A22CE-63CE-3FC5-E29F-D11B0A4600B5}"/>
              </a:ext>
            </a:extLst>
          </p:cNvPr>
          <p:cNvSpPr/>
          <p:nvPr/>
        </p:nvSpPr>
        <p:spPr>
          <a:xfrm>
            <a:off x="4084320" y="4980783"/>
            <a:ext cx="7778056" cy="164415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9CC2AD8-DE83-4292-8AB8-3AA0464B7E7C}"/>
              </a:ext>
            </a:extLst>
          </p:cNvPr>
          <p:cNvSpPr>
            <a:spLocks noGrp="1"/>
          </p:cNvSpPr>
          <p:nvPr>
            <p:ph type="title"/>
          </p:nvPr>
        </p:nvSpPr>
        <p:spPr>
          <a:xfrm>
            <a:off x="706224" y="49527"/>
            <a:ext cx="10515600" cy="1325563"/>
          </a:xfrm>
          <a:solidFill>
            <a:srgbClr val="FFE0A4"/>
          </a:solidFill>
        </p:spPr>
        <p:txBody>
          <a:bodyPr/>
          <a:lstStyle/>
          <a:p>
            <a:r>
              <a:rPr lang="en-GB" dirty="0">
                <a:latin typeface="Imprint MT Shadow" panose="04020605060303030202" pitchFamily="82" charset="0"/>
              </a:rPr>
              <a:t>Home learning </a:t>
            </a:r>
          </a:p>
        </p:txBody>
      </p:sp>
      <p:sp>
        <p:nvSpPr>
          <p:cNvPr id="4" name="Content Placeholder 2">
            <a:extLst>
              <a:ext uri="{FF2B5EF4-FFF2-40B4-BE49-F238E27FC236}">
                <a16:creationId xmlns:a16="http://schemas.microsoft.com/office/drawing/2014/main" id="{7697F4F2-9F10-4BF2-808B-7288F120FC12}"/>
              </a:ext>
            </a:extLst>
          </p:cNvPr>
          <p:cNvSpPr txBox="1">
            <a:spLocks/>
          </p:cNvSpPr>
          <p:nvPr/>
        </p:nvSpPr>
        <p:spPr>
          <a:xfrm>
            <a:off x="5567680" y="2579197"/>
            <a:ext cx="6294696" cy="2287443"/>
          </a:xfrm>
          <a:prstGeom prst="rect">
            <a:avLst/>
          </a:prstGeom>
          <a:solidFill>
            <a:srgbClr val="9999FF"/>
          </a:solidFill>
          <a:ln>
            <a:solidFill>
              <a:schemeClr val="tx1"/>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u="sng" dirty="0">
                <a:latin typeface="Imprint MT Shadow" panose="04020605060303030202" pitchFamily="82" charset="0"/>
              </a:rPr>
              <a:t>Times-table practice </a:t>
            </a:r>
          </a:p>
          <a:p>
            <a:r>
              <a:rPr lang="en-GB" sz="1900" dirty="0">
                <a:latin typeface="Imprint MT Shadow" panose="04020605060303030202" pitchFamily="82" charset="0"/>
              </a:rPr>
              <a:t>Times-table Rockstars</a:t>
            </a:r>
          </a:p>
          <a:p>
            <a:r>
              <a:rPr lang="en-GB" sz="1900" dirty="0">
                <a:latin typeface="Imprint MT Shadow" panose="04020605060303030202" pitchFamily="82" charset="0"/>
              </a:rPr>
              <a:t>Worksheets</a:t>
            </a:r>
          </a:p>
          <a:p>
            <a:r>
              <a:rPr lang="en-GB" sz="1900" dirty="0">
                <a:latin typeface="Imprint MT Shadow" panose="04020605060303030202" pitchFamily="82" charset="0"/>
              </a:rPr>
              <a:t>Talking Times-tables </a:t>
            </a:r>
          </a:p>
          <a:p>
            <a:r>
              <a:rPr lang="en-GB" sz="1900" dirty="0">
                <a:latin typeface="Imprint MT Shadow" panose="04020605060303030202" pitchFamily="82" charset="0"/>
              </a:rPr>
              <a:t>Quick fire questioning</a:t>
            </a:r>
          </a:p>
          <a:p>
            <a:pPr marL="0" indent="0">
              <a:buNone/>
            </a:pPr>
            <a:r>
              <a:rPr lang="en-GB" sz="2000" b="1" dirty="0">
                <a:latin typeface="Imprint MT Shadow" panose="04020605060303030202" pitchFamily="82" charset="0"/>
              </a:rPr>
              <a:t>By the end of Year 3, children are expected to confidently recall the 2, 3, 4, 5, 8, and 10 times tables</a:t>
            </a:r>
            <a:endParaRPr lang="en-GB" sz="1900" b="1" dirty="0">
              <a:latin typeface="Imprint MT Shadow" panose="04020605060303030202" pitchFamily="82" charset="0"/>
            </a:endParaRPr>
          </a:p>
        </p:txBody>
      </p:sp>
      <p:sp>
        <p:nvSpPr>
          <p:cNvPr id="6" name="Content Placeholder 2">
            <a:extLst>
              <a:ext uri="{FF2B5EF4-FFF2-40B4-BE49-F238E27FC236}">
                <a16:creationId xmlns:a16="http://schemas.microsoft.com/office/drawing/2014/main" id="{153F0FCB-07F5-48D3-A702-DBED1942A216}"/>
              </a:ext>
            </a:extLst>
          </p:cNvPr>
          <p:cNvSpPr txBox="1">
            <a:spLocks/>
          </p:cNvSpPr>
          <p:nvPr/>
        </p:nvSpPr>
        <p:spPr>
          <a:xfrm>
            <a:off x="706224" y="1259840"/>
            <a:ext cx="4673546" cy="3597832"/>
          </a:xfrm>
          <a:prstGeom prst="rect">
            <a:avLst/>
          </a:prstGeom>
          <a:solidFill>
            <a:srgbClr val="74C1EC"/>
          </a:solidFill>
          <a:ln>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600" u="sng" dirty="0">
                <a:latin typeface="Imprint MT Shadow" panose="04020605060303030202" pitchFamily="82" charset="0"/>
              </a:rPr>
              <a:t>Reading at home (3x a week)</a:t>
            </a:r>
          </a:p>
          <a:p>
            <a:r>
              <a:rPr lang="en-GB" sz="2400" dirty="0">
                <a:latin typeface="Imprint MT Shadow" panose="04020605060303030202" pitchFamily="82" charset="0"/>
              </a:rPr>
              <a:t>It is imperative that children are reading at home and being read to at home.</a:t>
            </a:r>
          </a:p>
          <a:p>
            <a:r>
              <a:rPr lang="en-GB" sz="2400" b="1" dirty="0">
                <a:latin typeface="Imprint MT Shadow" panose="04020605060303030202" pitchFamily="82" charset="0"/>
              </a:rPr>
              <a:t>Reading record must be signed 3x a week by an adult. </a:t>
            </a:r>
          </a:p>
          <a:p>
            <a:r>
              <a:rPr lang="en-GB" sz="2400" dirty="0">
                <a:latin typeface="Imprint MT Shadow" panose="04020605060303030202" pitchFamily="82" charset="0"/>
              </a:rPr>
              <a:t>The children are welcome to read books outside of their school books however to progress in the reading levels they must have read a wide variety of the school books in their level. </a:t>
            </a:r>
          </a:p>
          <a:p>
            <a:r>
              <a:rPr lang="en-GB" sz="2400" dirty="0">
                <a:latin typeface="Imprint MT Shadow" panose="04020605060303030202" pitchFamily="82" charset="0"/>
              </a:rPr>
              <a:t>Some parents last year found it useful to alternate the reading of a story. E.g., the children read one page, adult reads the next. They also found listening to their child in the car to be an easier space to encourage reluctant readers. </a:t>
            </a:r>
          </a:p>
        </p:txBody>
      </p:sp>
      <p:sp>
        <p:nvSpPr>
          <p:cNvPr id="7" name="Content Placeholder 2">
            <a:extLst>
              <a:ext uri="{FF2B5EF4-FFF2-40B4-BE49-F238E27FC236}">
                <a16:creationId xmlns:a16="http://schemas.microsoft.com/office/drawing/2014/main" id="{ECF53346-7057-493A-8192-7EBED20F486E}"/>
              </a:ext>
            </a:extLst>
          </p:cNvPr>
          <p:cNvSpPr txBox="1">
            <a:spLocks/>
          </p:cNvSpPr>
          <p:nvPr/>
        </p:nvSpPr>
        <p:spPr>
          <a:xfrm>
            <a:off x="5567680" y="348475"/>
            <a:ext cx="6294696" cy="2053230"/>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5100" u="sng" dirty="0">
                <a:latin typeface="Imprint MT Shadow" panose="04020605060303030202" pitchFamily="82" charset="0"/>
              </a:rPr>
              <a:t>Maths and Spelling</a:t>
            </a:r>
          </a:p>
          <a:p>
            <a:r>
              <a:rPr lang="en-GB" sz="2900" b="1" dirty="0">
                <a:latin typeface="Imprint MT Shadow" panose="04020605060303030202" pitchFamily="82" charset="0"/>
              </a:rPr>
              <a:t>Maths home learning will be set on Monday</a:t>
            </a:r>
            <a:r>
              <a:rPr lang="en-GB" sz="2900" dirty="0">
                <a:latin typeface="Imprint MT Shadow" panose="04020605060303030202" pitchFamily="82" charset="0"/>
              </a:rPr>
              <a:t> and need to be returned by the following Monday. </a:t>
            </a:r>
          </a:p>
          <a:p>
            <a:r>
              <a:rPr lang="en-GB" sz="2900" b="1" dirty="0">
                <a:latin typeface="Imprint MT Shadow" panose="04020605060303030202" pitchFamily="82" charset="0"/>
              </a:rPr>
              <a:t>Spelling words to practice will be set on Thursday </a:t>
            </a:r>
            <a:r>
              <a:rPr lang="en-GB" sz="2900" dirty="0">
                <a:latin typeface="Imprint MT Shadow" panose="04020605060303030202" pitchFamily="82" charset="0"/>
              </a:rPr>
              <a:t>and the spelling test will be the following Tuesday.</a:t>
            </a:r>
          </a:p>
          <a:p>
            <a:r>
              <a:rPr lang="en-GB" sz="2900" dirty="0">
                <a:latin typeface="Imprint MT Shadow" panose="04020605060303030202" pitchFamily="82" charset="0"/>
              </a:rPr>
              <a:t>Spellings and Maths sheets will be on the Teams classwork page. </a:t>
            </a:r>
          </a:p>
        </p:txBody>
      </p:sp>
      <p:sp>
        <p:nvSpPr>
          <p:cNvPr id="14" name="TextBox 13">
            <a:extLst>
              <a:ext uri="{FF2B5EF4-FFF2-40B4-BE49-F238E27FC236}">
                <a16:creationId xmlns:a16="http://schemas.microsoft.com/office/drawing/2014/main" id="{7457E1BB-20AC-91EA-F1AC-9B1237BB479C}"/>
              </a:ext>
            </a:extLst>
          </p:cNvPr>
          <p:cNvSpPr txBox="1"/>
          <p:nvPr/>
        </p:nvSpPr>
        <p:spPr>
          <a:xfrm>
            <a:off x="4084320" y="5044132"/>
            <a:ext cx="7778056" cy="1600438"/>
          </a:xfrm>
          <a:prstGeom prst="rect">
            <a:avLst/>
          </a:prstGeom>
          <a:noFill/>
        </p:spPr>
        <p:txBody>
          <a:bodyPr wrap="square">
            <a:spAutoFit/>
          </a:bodyPr>
          <a:lstStyle/>
          <a:p>
            <a:pPr marL="0" indent="0">
              <a:buNone/>
            </a:pPr>
            <a:r>
              <a:rPr lang="en-GB" u="sng" dirty="0">
                <a:latin typeface="Imprint MT Shadow" panose="04020605060303030202" pitchFamily="82" charset="0"/>
              </a:rPr>
              <a:t>Show and tells</a:t>
            </a:r>
          </a:p>
          <a:p>
            <a:pPr marL="0" indent="0">
              <a:buNone/>
            </a:pPr>
            <a:r>
              <a:rPr lang="en-GB" sz="1600" dirty="0">
                <a:latin typeface="Imprint MT Shadow" panose="04020605060303030202" pitchFamily="82" charset="0"/>
              </a:rPr>
              <a:t>While we do not have regular Show and Tell sessions, we are always happy to celebrate achievements during whole-school assemblies or share items that are relevant to our current learning topics. We will incorporate these opportunities when time allows, but please be aware that it may not always be immediate due to the demands of the school day</a:t>
            </a:r>
            <a:r>
              <a:rPr lang="en-GB" sz="1400" dirty="0">
                <a:latin typeface="Imprint MT Shadow" panose="04020605060303030202" pitchFamily="82" charset="0"/>
              </a:rPr>
              <a:t>.</a:t>
            </a:r>
          </a:p>
        </p:txBody>
      </p:sp>
      <p:sp>
        <p:nvSpPr>
          <p:cNvPr id="18" name="Rectangle 17">
            <a:extLst>
              <a:ext uri="{FF2B5EF4-FFF2-40B4-BE49-F238E27FC236}">
                <a16:creationId xmlns:a16="http://schemas.microsoft.com/office/drawing/2014/main" id="{3A9AB67B-4837-4DF2-9FE3-FFBE8F8DFE7B}"/>
              </a:ext>
            </a:extLst>
          </p:cNvPr>
          <p:cNvSpPr/>
          <p:nvPr/>
        </p:nvSpPr>
        <p:spPr>
          <a:xfrm>
            <a:off x="717068" y="4980783"/>
            <a:ext cx="3265652" cy="1663788"/>
          </a:xfrm>
          <a:prstGeom prst="rect">
            <a:avLst/>
          </a:prstGeom>
          <a:solidFill>
            <a:srgbClr val="EE82C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0070F05D-955E-70B8-1045-27D983DD53A3}"/>
              </a:ext>
            </a:extLst>
          </p:cNvPr>
          <p:cNvSpPr txBox="1"/>
          <p:nvPr/>
        </p:nvSpPr>
        <p:spPr>
          <a:xfrm>
            <a:off x="717068" y="5044132"/>
            <a:ext cx="3265652" cy="1477328"/>
          </a:xfrm>
          <a:prstGeom prst="rect">
            <a:avLst/>
          </a:prstGeom>
          <a:noFill/>
        </p:spPr>
        <p:txBody>
          <a:bodyPr wrap="square">
            <a:spAutoFit/>
          </a:bodyPr>
          <a:lstStyle/>
          <a:p>
            <a:pPr marL="0" indent="0">
              <a:buNone/>
            </a:pPr>
            <a:r>
              <a:rPr lang="en-GB" u="sng" dirty="0">
                <a:latin typeface="Imprint MT Shadow" panose="04020605060303030202" pitchFamily="82" charset="0"/>
              </a:rPr>
              <a:t>Things from home </a:t>
            </a:r>
          </a:p>
          <a:p>
            <a:pPr marL="0" indent="0">
              <a:buNone/>
            </a:pPr>
            <a:r>
              <a:rPr lang="en-GB" dirty="0">
                <a:latin typeface="Imprint MT Shadow" panose="04020605060303030202" pitchFamily="82" charset="0"/>
              </a:rPr>
              <a:t>We kindly ask that children do not bring toys, teddies, or other personal items from home unless specifically requested to.</a:t>
            </a:r>
          </a:p>
        </p:txBody>
      </p:sp>
    </p:spTree>
    <p:extLst>
      <p:ext uri="{BB962C8B-B14F-4D97-AF65-F5344CB8AC3E}">
        <p14:creationId xmlns:p14="http://schemas.microsoft.com/office/powerpoint/2010/main" val="2552034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C2AD8-DE83-4292-8AB8-3AA0464B7E7C}"/>
              </a:ext>
            </a:extLst>
          </p:cNvPr>
          <p:cNvSpPr>
            <a:spLocks noGrp="1"/>
          </p:cNvSpPr>
          <p:nvPr>
            <p:ph type="title"/>
          </p:nvPr>
        </p:nvSpPr>
        <p:spPr>
          <a:xfrm>
            <a:off x="838198" y="82321"/>
            <a:ext cx="6279039" cy="1325563"/>
          </a:xfrm>
          <a:solidFill>
            <a:srgbClr val="FFE0A4"/>
          </a:solidFill>
        </p:spPr>
        <p:txBody>
          <a:bodyPr/>
          <a:lstStyle/>
          <a:p>
            <a:r>
              <a:rPr lang="en-GB" dirty="0">
                <a:latin typeface="Imprint MT Shadow" panose="04020605060303030202" pitchFamily="82" charset="0"/>
              </a:rPr>
              <a:t>Behaviour</a:t>
            </a:r>
          </a:p>
        </p:txBody>
      </p:sp>
      <p:sp>
        <p:nvSpPr>
          <p:cNvPr id="8" name="TextBox 7">
            <a:extLst>
              <a:ext uri="{FF2B5EF4-FFF2-40B4-BE49-F238E27FC236}">
                <a16:creationId xmlns:a16="http://schemas.microsoft.com/office/drawing/2014/main" id="{E095BDC7-F304-C4F2-1947-1929760A4175}"/>
              </a:ext>
            </a:extLst>
          </p:cNvPr>
          <p:cNvSpPr txBox="1"/>
          <p:nvPr/>
        </p:nvSpPr>
        <p:spPr>
          <a:xfrm>
            <a:off x="838198" y="1319841"/>
            <a:ext cx="10876474" cy="3785652"/>
          </a:xfrm>
          <a:prstGeom prst="rect">
            <a:avLst/>
          </a:prstGeom>
          <a:noFill/>
        </p:spPr>
        <p:txBody>
          <a:bodyPr wrap="square">
            <a:spAutoFit/>
          </a:bodyPr>
          <a:lstStyle/>
          <a:p>
            <a:r>
              <a:rPr lang="en-GB" sz="2400" dirty="0">
                <a:latin typeface="Imprint MT Shadow" panose="04020605060303030202" pitchFamily="82" charset="0"/>
              </a:rPr>
              <a:t>This year, the children have moved to KS2 and we focus on encouraging a developing independence and a sense of self-responsibility. The children are expected to be building a positive attitude to learning and ensure they take pride in their work. The school behaviour policy is on the website and details our school response to all behaviour. We also follow a ‘Ready to Learn’ approach in all classes.</a:t>
            </a:r>
          </a:p>
          <a:p>
            <a:endParaRPr lang="en-GB" sz="2400" dirty="0">
              <a:latin typeface="Imprint MT Shadow" panose="04020605060303030202" pitchFamily="82" charset="0"/>
            </a:endParaRPr>
          </a:p>
          <a:p>
            <a:r>
              <a:rPr lang="en-GB" sz="2400" dirty="0">
                <a:latin typeface="Imprint MT Shadow" panose="04020605060303030202" pitchFamily="82" charset="0"/>
              </a:rPr>
              <a:t>The children will be encouraged to communicate any worries with their classroom adults throughout the day so that all situations can be resolved in the moment however please do not hesitate to speak to me on the playground or email </a:t>
            </a:r>
            <a:r>
              <a:rPr lang="en-GB" sz="2400" dirty="0">
                <a:latin typeface="Imprint MT Shadow" panose="04020605060303030202" pitchFamily="82" charset="0"/>
                <a:hlinkClick r:id="rId2"/>
              </a:rPr>
              <a:t>admin@hatchride.Wokingham.sch.uk</a:t>
            </a:r>
            <a:r>
              <a:rPr lang="en-GB" sz="2400" dirty="0">
                <a:latin typeface="Imprint MT Shadow" panose="04020605060303030202" pitchFamily="82" charset="0"/>
              </a:rPr>
              <a:t> if you ever have any concerns or queries. </a:t>
            </a:r>
          </a:p>
        </p:txBody>
      </p:sp>
    </p:spTree>
    <p:extLst>
      <p:ext uri="{BB962C8B-B14F-4D97-AF65-F5344CB8AC3E}">
        <p14:creationId xmlns:p14="http://schemas.microsoft.com/office/powerpoint/2010/main" val="2683650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CADBC15-31C4-4F4D-9F4B-01DE7FD92FD8}"/>
              </a:ext>
            </a:extLst>
          </p:cNvPr>
          <p:cNvPicPr>
            <a:picLocks noChangeAspect="1"/>
          </p:cNvPicPr>
          <p:nvPr/>
        </p:nvPicPr>
        <p:blipFill>
          <a:blip r:embed="rId2"/>
          <a:stretch>
            <a:fillRect/>
          </a:stretch>
        </p:blipFill>
        <p:spPr>
          <a:xfrm>
            <a:off x="0" y="0"/>
            <a:ext cx="12192000" cy="6858000"/>
          </a:xfrm>
          <a:prstGeom prst="rect">
            <a:avLst/>
          </a:prstGeom>
          <a:solidFill>
            <a:srgbClr val="FFE0A4"/>
          </a:solidFill>
        </p:spPr>
      </p:pic>
      <p:sp>
        <p:nvSpPr>
          <p:cNvPr id="2" name="Title 1">
            <a:extLst>
              <a:ext uri="{FF2B5EF4-FFF2-40B4-BE49-F238E27FC236}">
                <a16:creationId xmlns:a16="http://schemas.microsoft.com/office/drawing/2014/main" id="{AFB50CA8-8606-4DF9-8BDA-D6C3373A4119}"/>
              </a:ext>
            </a:extLst>
          </p:cNvPr>
          <p:cNvSpPr>
            <a:spLocks noGrp="1"/>
          </p:cNvSpPr>
          <p:nvPr>
            <p:ph type="ctrTitle"/>
          </p:nvPr>
        </p:nvSpPr>
        <p:spPr/>
        <p:txBody>
          <a:bodyPr/>
          <a:lstStyle/>
          <a:p>
            <a:r>
              <a:rPr lang="en-GB" dirty="0">
                <a:latin typeface="Imprint MT Shadow" panose="04020605060303030202" pitchFamily="82" charset="0"/>
              </a:rPr>
              <a:t>Any Questions?</a:t>
            </a:r>
          </a:p>
        </p:txBody>
      </p:sp>
      <p:pic>
        <p:nvPicPr>
          <p:cNvPr id="4" name="Picture 3">
            <a:extLst>
              <a:ext uri="{FF2B5EF4-FFF2-40B4-BE49-F238E27FC236}">
                <a16:creationId xmlns:a16="http://schemas.microsoft.com/office/drawing/2014/main" id="{D749BFF6-0B48-43F5-89D7-A7BD237665DC}"/>
              </a:ext>
            </a:extLst>
          </p:cNvPr>
          <p:cNvPicPr>
            <a:picLocks noChangeAspect="1"/>
          </p:cNvPicPr>
          <p:nvPr/>
        </p:nvPicPr>
        <p:blipFill>
          <a:blip r:embed="rId3"/>
          <a:stretch>
            <a:fillRect/>
          </a:stretch>
        </p:blipFill>
        <p:spPr>
          <a:xfrm>
            <a:off x="10209228" y="5349875"/>
            <a:ext cx="1814464" cy="1407774"/>
          </a:xfrm>
          <a:prstGeom prst="rect">
            <a:avLst/>
          </a:prstGeom>
        </p:spPr>
      </p:pic>
    </p:spTree>
    <p:extLst>
      <p:ext uri="{BB962C8B-B14F-4D97-AF65-F5344CB8AC3E}">
        <p14:creationId xmlns:p14="http://schemas.microsoft.com/office/powerpoint/2010/main" val="3274062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265</TotalTime>
  <Words>851</Words>
  <Application>Microsoft Office PowerPoint</Application>
  <PresentationFormat>Widescreen</PresentationFormat>
  <Paragraphs>93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Imprint MT Shadow</vt:lpstr>
      <vt:lpstr>Office Theme</vt:lpstr>
      <vt:lpstr>Welcome to Year 3</vt:lpstr>
      <vt:lpstr>Curriculum </vt:lpstr>
      <vt:lpstr>Curriculum </vt:lpstr>
      <vt:lpstr>PowerPoint Presentation</vt:lpstr>
      <vt:lpstr>Weekly Timetable </vt:lpstr>
      <vt:lpstr>Home learning </vt:lpstr>
      <vt:lpstr>Behaviour</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toYear 4</dc:title>
  <dc:creator>Miss Costello</dc:creator>
  <cp:lastModifiedBy>Miss Costello</cp:lastModifiedBy>
  <cp:revision>30</cp:revision>
  <dcterms:created xsi:type="dcterms:W3CDTF">2025-07-14T15:49:54Z</dcterms:created>
  <dcterms:modified xsi:type="dcterms:W3CDTF">2026-09-22T11:20:26Z</dcterms:modified>
</cp:coreProperties>
</file>