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68" r:id="rId3"/>
    <p:sldId id="272" r:id="rId4"/>
    <p:sldId id="256" r:id="rId5"/>
    <p:sldId id="260" r:id="rId6"/>
    <p:sldId id="257" r:id="rId7"/>
    <p:sldId id="258" r:id="rId8"/>
    <p:sldId id="259" r:id="rId9"/>
    <p:sldId id="262" r:id="rId10"/>
    <p:sldId id="263" r:id="rId11"/>
    <p:sldId id="264" r:id="rId12"/>
    <p:sldId id="269" r:id="rId13"/>
    <p:sldId id="270" r:id="rId14"/>
    <p:sldId id="271"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GB"/>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1BA64B-F675-4D33-803D-F9E67C2312C1}"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1B639E-DBFE-48DA-BFB7-28E0B905C0A3}"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97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1BA64B-F675-4D33-803D-F9E67C2312C1}"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3895924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1BA64B-F675-4D33-803D-F9E67C2312C1}"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1B639E-DBFE-48DA-BFB7-28E0B905C0A3}"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456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1BA64B-F675-4D33-803D-F9E67C2312C1}"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2201228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1BA64B-F675-4D33-803D-F9E67C2312C1}"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4039014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1BA64B-F675-4D33-803D-F9E67C2312C1}"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2327729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71BA64B-F675-4D33-803D-F9E67C2312C1}" type="datetimeFigureOut">
              <a:rPr lang="en-GB" smtClean="0"/>
              <a:t>10/09/2026</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1076644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GB"/>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71BA64B-F675-4D33-803D-F9E67C2312C1}" type="datetimeFigureOut">
              <a:rPr lang="en-GB" smtClean="0"/>
              <a:t>10/09/2026</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1B639E-DBFE-48DA-BFB7-28E0B905C0A3}" type="slidenum">
              <a:rPr lang="en-GB" smtClean="0"/>
              <a:t>‹#›</a:t>
            </a:fld>
            <a:endParaRPr lang="en-GB"/>
          </a:p>
        </p:txBody>
      </p:sp>
    </p:spTree>
    <p:extLst>
      <p:ext uri="{BB962C8B-B14F-4D97-AF65-F5344CB8AC3E}">
        <p14:creationId xmlns:p14="http://schemas.microsoft.com/office/powerpoint/2010/main" val="381285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71BA64B-F675-4D33-803D-F9E67C2312C1}"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621140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1BA64B-F675-4D33-803D-F9E67C2312C1}"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1797199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1BA64B-F675-4D33-803D-F9E67C2312C1}"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1B639E-DBFE-48DA-BFB7-28E0B905C0A3}" type="slidenum">
              <a:rPr lang="en-GB" smtClean="0"/>
              <a:t>‹#›</a:t>
            </a:fld>
            <a:endParaRPr lang="en-GB"/>
          </a:p>
        </p:txBody>
      </p:sp>
    </p:spTree>
    <p:extLst>
      <p:ext uri="{BB962C8B-B14F-4D97-AF65-F5344CB8AC3E}">
        <p14:creationId xmlns:p14="http://schemas.microsoft.com/office/powerpoint/2010/main" val="860547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71BA64B-F675-4D33-803D-F9E67C2312C1}" type="datetimeFigureOut">
              <a:rPr lang="en-GB" smtClean="0"/>
              <a:t>10/09/2026</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61B639E-DBFE-48DA-BFB7-28E0B905C0A3}"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79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879992-DDFD-445D-AE04-D77BB27E3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10" y="140646"/>
            <a:ext cx="8093477" cy="6070108"/>
          </a:xfrm>
          <a:prstGeom prst="rect">
            <a:avLst/>
          </a:prstGeom>
        </p:spPr>
      </p:pic>
      <p:pic>
        <p:nvPicPr>
          <p:cNvPr id="4" name="Picture 3">
            <a:extLst>
              <a:ext uri="{FF2B5EF4-FFF2-40B4-BE49-F238E27FC236}">
                <a16:creationId xmlns:a16="http://schemas.microsoft.com/office/drawing/2014/main" id="{27103531-71A4-4C79-A780-7BC9DEAD574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298983" y="140646"/>
            <a:ext cx="2191206" cy="2176351"/>
          </a:xfrm>
          <a:prstGeom prst="rect">
            <a:avLst/>
          </a:prstGeom>
        </p:spPr>
      </p:pic>
    </p:spTree>
    <p:extLst>
      <p:ext uri="{BB962C8B-B14F-4D97-AF65-F5344CB8AC3E}">
        <p14:creationId xmlns:p14="http://schemas.microsoft.com/office/powerpoint/2010/main" val="59250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60BC3A-9366-1952-26CF-53D2628C8183}"/>
              </a:ext>
            </a:extLst>
          </p:cNvPr>
          <p:cNvSpPr txBox="1"/>
          <p:nvPr/>
        </p:nvSpPr>
        <p:spPr>
          <a:xfrm>
            <a:off x="411732" y="203903"/>
            <a:ext cx="2984752" cy="646331"/>
          </a:xfrm>
          <a:prstGeom prst="rect">
            <a:avLst/>
          </a:prstGeom>
          <a:noFill/>
        </p:spPr>
        <p:txBody>
          <a:bodyPr wrap="square" rtlCol="0">
            <a:spAutoFit/>
          </a:bodyPr>
          <a:lstStyle/>
          <a:p>
            <a:r>
              <a:rPr lang="en-GB" sz="3600" b="1" u="sng" dirty="0"/>
              <a:t>Ofsted 2026 </a:t>
            </a:r>
          </a:p>
        </p:txBody>
      </p:sp>
      <p:pic>
        <p:nvPicPr>
          <p:cNvPr id="4" name="Picture 3">
            <a:extLst>
              <a:ext uri="{FF2B5EF4-FFF2-40B4-BE49-F238E27FC236}">
                <a16:creationId xmlns:a16="http://schemas.microsoft.com/office/drawing/2014/main" id="{C4436400-4956-0EF2-A3A6-F8D530B1E343}"/>
              </a:ext>
            </a:extLst>
          </p:cNvPr>
          <p:cNvPicPr>
            <a:picLocks noChangeAspect="1"/>
          </p:cNvPicPr>
          <p:nvPr/>
        </p:nvPicPr>
        <p:blipFill>
          <a:blip r:embed="rId2"/>
          <a:srcRect l="1789" t="4758" r="36123" b="5589"/>
          <a:stretch/>
        </p:blipFill>
        <p:spPr>
          <a:xfrm>
            <a:off x="531244" y="1049572"/>
            <a:ext cx="4148046" cy="2031325"/>
          </a:xfrm>
          <a:prstGeom prst="rect">
            <a:avLst/>
          </a:prstGeom>
        </p:spPr>
      </p:pic>
      <p:sp>
        <p:nvSpPr>
          <p:cNvPr id="6" name="TextBox 5">
            <a:extLst>
              <a:ext uri="{FF2B5EF4-FFF2-40B4-BE49-F238E27FC236}">
                <a16:creationId xmlns:a16="http://schemas.microsoft.com/office/drawing/2014/main" id="{291F05EB-EB7B-401F-6BEC-CE307E9A9BEC}"/>
              </a:ext>
            </a:extLst>
          </p:cNvPr>
          <p:cNvSpPr txBox="1"/>
          <p:nvPr/>
        </p:nvSpPr>
        <p:spPr>
          <a:xfrm>
            <a:off x="531244" y="4152914"/>
            <a:ext cx="10929015" cy="1477328"/>
          </a:xfrm>
          <a:prstGeom prst="rect">
            <a:avLst/>
          </a:prstGeom>
          <a:noFill/>
        </p:spPr>
        <p:txBody>
          <a:bodyPr wrap="square">
            <a:spAutoFit/>
          </a:bodyPr>
          <a:lstStyle/>
          <a:p>
            <a:r>
              <a:rPr lang="en-GB" b="1" dirty="0"/>
              <a:t>Strong Standard - EYFS:</a:t>
            </a:r>
          </a:p>
          <a:p>
            <a:endParaRPr lang="en-GB" b="1" dirty="0">
              <a:solidFill>
                <a:srgbClr val="7030A0"/>
              </a:solidFill>
            </a:endParaRPr>
          </a:p>
          <a:p>
            <a:r>
              <a:rPr lang="en-GB" b="1" dirty="0">
                <a:solidFill>
                  <a:srgbClr val="7030A0"/>
                </a:solidFill>
              </a:rPr>
              <a:t>“Approaches help children sustain engagement, deepen their understanding and build confidence as learners. Consequently, children achieve well from their starting points and are well prepared for Year 1.”</a:t>
            </a:r>
          </a:p>
          <a:p>
            <a:r>
              <a:rPr lang="en-GB" dirty="0">
                <a:solidFill>
                  <a:srgbClr val="7030A0"/>
                </a:solidFill>
              </a:rPr>
              <a:t>																				Ofsted July 2026</a:t>
            </a:r>
          </a:p>
        </p:txBody>
      </p:sp>
      <p:sp>
        <p:nvSpPr>
          <p:cNvPr id="8" name="TextBox 7">
            <a:extLst>
              <a:ext uri="{FF2B5EF4-FFF2-40B4-BE49-F238E27FC236}">
                <a16:creationId xmlns:a16="http://schemas.microsoft.com/office/drawing/2014/main" id="{883D9662-C0BF-3423-2850-FD67F7F0B92A}"/>
              </a:ext>
            </a:extLst>
          </p:cNvPr>
          <p:cNvSpPr txBox="1"/>
          <p:nvPr/>
        </p:nvSpPr>
        <p:spPr>
          <a:xfrm>
            <a:off x="5224007" y="781992"/>
            <a:ext cx="6738730" cy="2585323"/>
          </a:xfrm>
          <a:prstGeom prst="rect">
            <a:avLst/>
          </a:prstGeom>
          <a:noFill/>
        </p:spPr>
        <p:txBody>
          <a:bodyPr wrap="square">
            <a:spAutoFit/>
          </a:bodyPr>
          <a:lstStyle/>
          <a:p>
            <a:r>
              <a:rPr lang="en-GB" b="1" dirty="0"/>
              <a:t>Strong standard</a:t>
            </a:r>
          </a:p>
          <a:p>
            <a:r>
              <a:rPr lang="en-GB" dirty="0"/>
              <a:t>The school reaches a strong standard. </a:t>
            </a:r>
          </a:p>
          <a:p>
            <a:r>
              <a:rPr lang="en-GB" dirty="0"/>
              <a:t>Leaders are working above the standard expected of them.</a:t>
            </a:r>
          </a:p>
          <a:p>
            <a:endParaRPr lang="en-GB" dirty="0"/>
          </a:p>
          <a:p>
            <a:r>
              <a:rPr lang="en-GB" b="1" dirty="0"/>
              <a:t>Expected standard</a:t>
            </a:r>
          </a:p>
          <a:p>
            <a:r>
              <a:rPr lang="en-GB" dirty="0"/>
              <a:t>The school is fulfilling the expected standard of education and/or care. </a:t>
            </a:r>
          </a:p>
          <a:p>
            <a:r>
              <a:rPr lang="en-GB" dirty="0"/>
              <a:t>This means they are following the standard set out in statutory and non‑statutory legislation and the professional standards expected of them.</a:t>
            </a:r>
          </a:p>
        </p:txBody>
      </p:sp>
      <p:cxnSp>
        <p:nvCxnSpPr>
          <p:cNvPr id="5" name="Straight Arrow Connector 4">
            <a:extLst>
              <a:ext uri="{FF2B5EF4-FFF2-40B4-BE49-F238E27FC236}">
                <a16:creationId xmlns:a16="http://schemas.microsoft.com/office/drawing/2014/main" id="{62A3065F-234E-0F1E-03B7-87CD5EE410E5}"/>
              </a:ext>
            </a:extLst>
          </p:cNvPr>
          <p:cNvCxnSpPr>
            <a:cxnSpLocks/>
          </p:cNvCxnSpPr>
          <p:nvPr/>
        </p:nvCxnSpPr>
        <p:spPr>
          <a:xfrm flipV="1">
            <a:off x="4679290" y="1049572"/>
            <a:ext cx="544717" cy="453225"/>
          </a:xfrm>
          <a:prstGeom prst="straightConnector1">
            <a:avLst/>
          </a:prstGeom>
          <a:ln w="38100">
            <a:solidFill>
              <a:srgbClr val="00823B"/>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95EF88B-4577-76C9-3A45-4EABFF104E72}"/>
              </a:ext>
            </a:extLst>
          </p:cNvPr>
          <p:cNvCxnSpPr>
            <a:cxnSpLocks/>
            <a:stCxn id="4" idx="3"/>
            <a:endCxn id="8" idx="1"/>
          </p:cNvCxnSpPr>
          <p:nvPr/>
        </p:nvCxnSpPr>
        <p:spPr>
          <a:xfrm>
            <a:off x="4679290" y="2065235"/>
            <a:ext cx="544717" cy="9419"/>
          </a:xfrm>
          <a:prstGeom prst="straightConnector1">
            <a:avLst/>
          </a:prstGeom>
          <a:ln w="38100">
            <a:solidFill>
              <a:srgbClr val="0082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60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690A333-4A16-9F91-C42C-348DB408F780}"/>
              </a:ext>
            </a:extLst>
          </p:cNvPr>
          <p:cNvSpPr txBox="1"/>
          <p:nvPr/>
        </p:nvSpPr>
        <p:spPr>
          <a:xfrm>
            <a:off x="544428" y="2882842"/>
            <a:ext cx="6093994" cy="1477328"/>
          </a:xfrm>
          <a:prstGeom prst="rect">
            <a:avLst/>
          </a:prstGeom>
          <a:noFill/>
        </p:spPr>
        <p:txBody>
          <a:bodyPr wrap="square">
            <a:spAutoFit/>
          </a:bodyPr>
          <a:lstStyle/>
          <a:p>
            <a:pPr algn="ctr"/>
            <a:r>
              <a:rPr lang="en-GB" b="1" dirty="0">
                <a:solidFill>
                  <a:srgbClr val="7030A0"/>
                </a:solidFill>
              </a:rPr>
              <a:t>“Leaders have established clear routines and high expectations that help pupils understand what it means to be ready to learn. Staff apply these approaches consistently and build positive relationships with pupils, helping them feel safe, respected and supported.”</a:t>
            </a:r>
          </a:p>
        </p:txBody>
      </p:sp>
      <p:sp>
        <p:nvSpPr>
          <p:cNvPr id="11" name="TextBox 10">
            <a:extLst>
              <a:ext uri="{FF2B5EF4-FFF2-40B4-BE49-F238E27FC236}">
                <a16:creationId xmlns:a16="http://schemas.microsoft.com/office/drawing/2014/main" id="{5B769554-28A7-E40C-938E-B5510A0EFF25}"/>
              </a:ext>
            </a:extLst>
          </p:cNvPr>
          <p:cNvSpPr txBox="1"/>
          <p:nvPr/>
        </p:nvSpPr>
        <p:spPr>
          <a:xfrm>
            <a:off x="544428" y="428178"/>
            <a:ext cx="6093994" cy="1015663"/>
          </a:xfrm>
          <a:prstGeom prst="rect">
            <a:avLst/>
          </a:prstGeom>
          <a:noFill/>
        </p:spPr>
        <p:txBody>
          <a:bodyPr wrap="square">
            <a:spAutoFit/>
          </a:bodyPr>
          <a:lstStyle/>
          <a:p>
            <a:pPr algn="ctr"/>
            <a:r>
              <a:rPr lang="en-GB" sz="2000" b="1" dirty="0">
                <a:solidFill>
                  <a:srgbClr val="7030A0"/>
                </a:solidFill>
              </a:rPr>
              <a:t>“Leaders have designed a curriculum that helps children develop the knowledge and skills they need for future success.”</a:t>
            </a:r>
          </a:p>
        </p:txBody>
      </p:sp>
      <p:sp>
        <p:nvSpPr>
          <p:cNvPr id="13" name="TextBox 12">
            <a:extLst>
              <a:ext uri="{FF2B5EF4-FFF2-40B4-BE49-F238E27FC236}">
                <a16:creationId xmlns:a16="http://schemas.microsoft.com/office/drawing/2014/main" id="{93DDC3CD-1441-AD6F-DACB-9A225E0523D8}"/>
              </a:ext>
            </a:extLst>
          </p:cNvPr>
          <p:cNvSpPr txBox="1"/>
          <p:nvPr/>
        </p:nvSpPr>
        <p:spPr>
          <a:xfrm>
            <a:off x="5553578" y="1767006"/>
            <a:ext cx="6093994" cy="923330"/>
          </a:xfrm>
          <a:prstGeom prst="rect">
            <a:avLst/>
          </a:prstGeom>
          <a:noFill/>
        </p:spPr>
        <p:txBody>
          <a:bodyPr wrap="square">
            <a:spAutoFit/>
          </a:bodyPr>
          <a:lstStyle/>
          <a:p>
            <a:pPr algn="ctr"/>
            <a:r>
              <a:rPr lang="en-GB" b="1" dirty="0">
                <a:solidFill>
                  <a:srgbClr val="7030A0"/>
                </a:solidFill>
              </a:rPr>
              <a:t>“Staff create a warm and welcoming</a:t>
            </a:r>
          </a:p>
          <a:p>
            <a:pPr algn="ctr"/>
            <a:r>
              <a:rPr lang="en-GB" b="1" dirty="0">
                <a:solidFill>
                  <a:srgbClr val="7030A0"/>
                </a:solidFill>
              </a:rPr>
              <a:t>environment where children feel safe, valued and ready to learn.”</a:t>
            </a:r>
          </a:p>
        </p:txBody>
      </p:sp>
      <p:sp>
        <p:nvSpPr>
          <p:cNvPr id="14" name="TextBox 13">
            <a:extLst>
              <a:ext uri="{FF2B5EF4-FFF2-40B4-BE49-F238E27FC236}">
                <a16:creationId xmlns:a16="http://schemas.microsoft.com/office/drawing/2014/main" id="{94009B22-BF22-C56F-FB73-E8DCF74863C6}"/>
              </a:ext>
            </a:extLst>
          </p:cNvPr>
          <p:cNvSpPr txBox="1"/>
          <p:nvPr/>
        </p:nvSpPr>
        <p:spPr>
          <a:xfrm>
            <a:off x="5224110" y="4952494"/>
            <a:ext cx="6752929" cy="1477328"/>
          </a:xfrm>
          <a:prstGeom prst="rect">
            <a:avLst/>
          </a:prstGeom>
          <a:noFill/>
        </p:spPr>
        <p:txBody>
          <a:bodyPr wrap="square">
            <a:spAutoFit/>
          </a:bodyPr>
          <a:lstStyle/>
          <a:p>
            <a:pPr algn="ctr"/>
            <a:r>
              <a:rPr lang="en-GB" b="1" dirty="0">
                <a:solidFill>
                  <a:srgbClr val="7030A0"/>
                </a:solidFill>
              </a:rPr>
              <a:t>“Staff build positive relationships with pupils and use a range of approaches to help them participate fully in learning and school life.”</a:t>
            </a:r>
          </a:p>
          <a:p>
            <a:endParaRPr lang="en-GB" dirty="0"/>
          </a:p>
          <a:p>
            <a:pPr algn="r"/>
            <a:r>
              <a:rPr lang="en-GB" dirty="0">
                <a:solidFill>
                  <a:srgbClr val="7030A0"/>
                </a:solidFill>
              </a:rPr>
              <a:t>Ofsted July 2026</a:t>
            </a:r>
          </a:p>
          <a:p>
            <a:pPr algn="ctr"/>
            <a:endParaRPr lang="en-GB" b="1" dirty="0">
              <a:solidFill>
                <a:srgbClr val="7030A0"/>
              </a:solidFill>
            </a:endParaRPr>
          </a:p>
        </p:txBody>
      </p:sp>
    </p:spTree>
    <p:extLst>
      <p:ext uri="{BB962C8B-B14F-4D97-AF65-F5344CB8AC3E}">
        <p14:creationId xmlns:p14="http://schemas.microsoft.com/office/powerpoint/2010/main" val="343149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A5A636-AB6D-43C2-AD46-0948DBEB4AEC}"/>
              </a:ext>
            </a:extLst>
          </p:cNvPr>
          <p:cNvSpPr/>
          <p:nvPr/>
        </p:nvSpPr>
        <p:spPr>
          <a:xfrm>
            <a:off x="297180" y="1669859"/>
            <a:ext cx="12335682" cy="338554"/>
          </a:xfrm>
          <a:prstGeom prst="rect">
            <a:avLst/>
          </a:prstGeom>
        </p:spPr>
        <p:txBody>
          <a:bodyPr wrap="square">
            <a:spAutoFit/>
          </a:bodyPr>
          <a:lstStyle/>
          <a:p>
            <a:r>
              <a:rPr lang="en-US" sz="1600" b="1" dirty="0"/>
              <a:t>Attendance at primary school is critically important because it lays the foundation for a child's future learning and development. </a:t>
            </a:r>
            <a:endParaRPr lang="en-GB" sz="1600" b="1" dirty="0"/>
          </a:p>
        </p:txBody>
      </p:sp>
      <p:sp>
        <p:nvSpPr>
          <p:cNvPr id="8" name="Rectangle 7">
            <a:extLst>
              <a:ext uri="{FF2B5EF4-FFF2-40B4-BE49-F238E27FC236}">
                <a16:creationId xmlns:a16="http://schemas.microsoft.com/office/drawing/2014/main" id="{BCF0C614-3038-4663-95CC-41DE6B26CF94}"/>
              </a:ext>
            </a:extLst>
          </p:cNvPr>
          <p:cNvSpPr/>
          <p:nvPr/>
        </p:nvSpPr>
        <p:spPr>
          <a:xfrm>
            <a:off x="308450" y="2050854"/>
            <a:ext cx="11173451" cy="584775"/>
          </a:xfrm>
          <a:prstGeom prst="rect">
            <a:avLst/>
          </a:prstGeom>
        </p:spPr>
        <p:txBody>
          <a:bodyPr wrap="square">
            <a:spAutoFit/>
          </a:bodyPr>
          <a:lstStyle/>
          <a:p>
            <a:r>
              <a:rPr lang="en-US" sz="1600" dirty="0"/>
              <a:t>📚  Builds Essential Skills: Reading, writing, and math skills are taught consistently over time. </a:t>
            </a:r>
          </a:p>
          <a:p>
            <a:r>
              <a:rPr lang="en-US" sz="1600" dirty="0"/>
              <a:t>                                                Missing days means gaps in understanding that can be hard to catch up on.</a:t>
            </a:r>
            <a:endParaRPr lang="en-GB" sz="1600" dirty="0"/>
          </a:p>
        </p:txBody>
      </p:sp>
      <p:sp>
        <p:nvSpPr>
          <p:cNvPr id="9" name="Rectangle 8">
            <a:extLst>
              <a:ext uri="{FF2B5EF4-FFF2-40B4-BE49-F238E27FC236}">
                <a16:creationId xmlns:a16="http://schemas.microsoft.com/office/drawing/2014/main" id="{2DC53FD0-CC39-4048-A60F-DB3DD98BC7E2}"/>
              </a:ext>
            </a:extLst>
          </p:cNvPr>
          <p:cNvSpPr/>
          <p:nvPr/>
        </p:nvSpPr>
        <p:spPr>
          <a:xfrm>
            <a:off x="332935" y="2730029"/>
            <a:ext cx="11317680" cy="1323439"/>
          </a:xfrm>
          <a:prstGeom prst="rect">
            <a:avLst/>
          </a:prstGeom>
        </p:spPr>
        <p:txBody>
          <a:bodyPr wrap="square">
            <a:spAutoFit/>
          </a:bodyPr>
          <a:lstStyle/>
          <a:p>
            <a:r>
              <a:rPr lang="en-US" sz="1600" dirty="0"/>
              <a:t>🧠 Establishes Good Habits: Early regular attendance teaches responsibility, punctuality, and routine. </a:t>
            </a:r>
          </a:p>
          <a:p>
            <a:r>
              <a:rPr lang="en-US" sz="1600" dirty="0"/>
              <a:t>                                                    These habits carry into secondary school and adult life.</a:t>
            </a:r>
          </a:p>
          <a:p>
            <a:endParaRPr lang="en-US" sz="1600" dirty="0"/>
          </a:p>
          <a:p>
            <a:r>
              <a:rPr lang="en-US" sz="1600" dirty="0"/>
              <a:t>👥 Supports Social Development: Children build friendships, learn teamwork, and develop communication skills. </a:t>
            </a:r>
          </a:p>
          <a:p>
            <a:r>
              <a:rPr lang="en-US" sz="1600" dirty="0"/>
              <a:t>                                                              Being absent from school can lead to feelings of isolation, difficulty fitting in and affect friendships.</a:t>
            </a:r>
            <a:endParaRPr lang="en-GB" sz="1600" dirty="0"/>
          </a:p>
        </p:txBody>
      </p:sp>
      <p:sp>
        <p:nvSpPr>
          <p:cNvPr id="10" name="Rectangle 9">
            <a:extLst>
              <a:ext uri="{FF2B5EF4-FFF2-40B4-BE49-F238E27FC236}">
                <a16:creationId xmlns:a16="http://schemas.microsoft.com/office/drawing/2014/main" id="{3B4F4DC6-816A-417A-9621-D870666E3EFA}"/>
              </a:ext>
            </a:extLst>
          </p:cNvPr>
          <p:cNvSpPr/>
          <p:nvPr/>
        </p:nvSpPr>
        <p:spPr>
          <a:xfrm>
            <a:off x="345015" y="4147868"/>
            <a:ext cx="11253797" cy="584775"/>
          </a:xfrm>
          <a:prstGeom prst="rect">
            <a:avLst/>
          </a:prstGeom>
        </p:spPr>
        <p:txBody>
          <a:bodyPr wrap="square">
            <a:spAutoFit/>
          </a:bodyPr>
          <a:lstStyle/>
          <a:p>
            <a:r>
              <a:rPr lang="en-US" sz="1600" dirty="0"/>
              <a:t>📉 Prevents Falling Behind: Learning is structured in a sequence—missing a step can make the next one harder. </a:t>
            </a:r>
          </a:p>
          <a:p>
            <a:r>
              <a:rPr lang="en-US" sz="1600" dirty="0"/>
              <a:t>                                                   Even a few missed days can affect reading fluency or math progression.</a:t>
            </a:r>
            <a:endParaRPr lang="en-GB" sz="1600" dirty="0"/>
          </a:p>
        </p:txBody>
      </p:sp>
      <p:sp>
        <p:nvSpPr>
          <p:cNvPr id="11" name="Rectangle 10">
            <a:extLst>
              <a:ext uri="{FF2B5EF4-FFF2-40B4-BE49-F238E27FC236}">
                <a16:creationId xmlns:a16="http://schemas.microsoft.com/office/drawing/2014/main" id="{67597A25-78B6-4515-9838-3465DC350A1A}"/>
              </a:ext>
            </a:extLst>
          </p:cNvPr>
          <p:cNvSpPr/>
          <p:nvPr/>
        </p:nvSpPr>
        <p:spPr>
          <a:xfrm>
            <a:off x="345064" y="4775084"/>
            <a:ext cx="11670856" cy="584775"/>
          </a:xfrm>
          <a:prstGeom prst="rect">
            <a:avLst/>
          </a:prstGeom>
        </p:spPr>
        <p:txBody>
          <a:bodyPr wrap="square">
            <a:spAutoFit/>
          </a:bodyPr>
          <a:lstStyle/>
          <a:p>
            <a:r>
              <a:rPr lang="en-US" sz="1600" dirty="0"/>
              <a:t>🎓 Long-Term Impact: Studies show that poor attendance in primary school is linked to lower achievement in later years. </a:t>
            </a:r>
          </a:p>
          <a:p>
            <a:r>
              <a:rPr lang="en-US" sz="1600" dirty="0"/>
              <a:t>                                          Early gaps in learning often widen over time.</a:t>
            </a:r>
            <a:endParaRPr lang="en-GB" sz="1600" dirty="0"/>
          </a:p>
        </p:txBody>
      </p:sp>
      <p:sp>
        <p:nvSpPr>
          <p:cNvPr id="12" name="Rectangle 11">
            <a:extLst>
              <a:ext uri="{FF2B5EF4-FFF2-40B4-BE49-F238E27FC236}">
                <a16:creationId xmlns:a16="http://schemas.microsoft.com/office/drawing/2014/main" id="{F77A6090-7D73-4638-883D-106B44FE1933}"/>
              </a:ext>
            </a:extLst>
          </p:cNvPr>
          <p:cNvSpPr/>
          <p:nvPr/>
        </p:nvSpPr>
        <p:spPr>
          <a:xfrm>
            <a:off x="1163114" y="5649938"/>
            <a:ext cx="11894820" cy="338554"/>
          </a:xfrm>
          <a:prstGeom prst="rect">
            <a:avLst/>
          </a:prstGeom>
        </p:spPr>
        <p:txBody>
          <a:bodyPr wrap="square">
            <a:spAutoFit/>
          </a:bodyPr>
          <a:lstStyle/>
          <a:p>
            <a:r>
              <a:rPr lang="en-US" sz="1600" dirty="0"/>
              <a:t>💬 </a:t>
            </a:r>
            <a:r>
              <a:rPr lang="en-US" sz="1600" b="1" dirty="0"/>
              <a:t>Final Thought: “Primary school isn’t just the beginning—it’s the building block for everything that follows.”</a:t>
            </a:r>
            <a:endParaRPr lang="en-GB" sz="1600" b="1" dirty="0"/>
          </a:p>
        </p:txBody>
      </p:sp>
      <p:sp>
        <p:nvSpPr>
          <p:cNvPr id="13" name="TextBox 12">
            <a:extLst>
              <a:ext uri="{FF2B5EF4-FFF2-40B4-BE49-F238E27FC236}">
                <a16:creationId xmlns:a16="http://schemas.microsoft.com/office/drawing/2014/main" id="{525C901B-FA33-4502-8272-B7E02310D964}"/>
              </a:ext>
            </a:extLst>
          </p:cNvPr>
          <p:cNvSpPr txBox="1"/>
          <p:nvPr/>
        </p:nvSpPr>
        <p:spPr>
          <a:xfrm>
            <a:off x="297180" y="96062"/>
            <a:ext cx="6289799" cy="646331"/>
          </a:xfrm>
          <a:prstGeom prst="rect">
            <a:avLst/>
          </a:prstGeom>
          <a:noFill/>
        </p:spPr>
        <p:txBody>
          <a:bodyPr wrap="none" rtlCol="0">
            <a:spAutoFit/>
          </a:bodyPr>
          <a:lstStyle/>
          <a:p>
            <a:r>
              <a:rPr lang="en-US" sz="3600" b="1" u="sng" dirty="0"/>
              <a:t>Attendance – Every Day Counts!</a:t>
            </a:r>
            <a:endParaRPr lang="en-GB" sz="3600" b="1" u="sng" dirty="0"/>
          </a:p>
        </p:txBody>
      </p:sp>
      <p:sp>
        <p:nvSpPr>
          <p:cNvPr id="3" name="TextBox 2">
            <a:extLst>
              <a:ext uri="{FF2B5EF4-FFF2-40B4-BE49-F238E27FC236}">
                <a16:creationId xmlns:a16="http://schemas.microsoft.com/office/drawing/2014/main" id="{8E60BA41-CEAF-72F3-4128-423AAF02D31F}"/>
              </a:ext>
            </a:extLst>
          </p:cNvPr>
          <p:cNvSpPr txBox="1"/>
          <p:nvPr/>
        </p:nvSpPr>
        <p:spPr>
          <a:xfrm>
            <a:off x="2442411" y="869508"/>
            <a:ext cx="6905531" cy="707886"/>
          </a:xfrm>
          <a:prstGeom prst="rect">
            <a:avLst/>
          </a:prstGeom>
          <a:noFill/>
        </p:spPr>
        <p:txBody>
          <a:bodyPr wrap="square">
            <a:spAutoFit/>
          </a:bodyPr>
          <a:lstStyle/>
          <a:p>
            <a:pPr algn="ctr"/>
            <a:r>
              <a:rPr lang="en-GB" sz="2000" b="1" dirty="0">
                <a:solidFill>
                  <a:srgbClr val="7030A0"/>
                </a:solidFill>
              </a:rPr>
              <a:t>“Leaders make attendance a high priority and have established effective systems to help pupils attend school regularly.” </a:t>
            </a:r>
          </a:p>
        </p:txBody>
      </p:sp>
    </p:spTree>
    <p:extLst>
      <p:ext uri="{BB962C8B-B14F-4D97-AF65-F5344CB8AC3E}">
        <p14:creationId xmlns:p14="http://schemas.microsoft.com/office/powerpoint/2010/main" val="1317939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DD30726-878A-4896-B3BC-3E139A865E80}"/>
              </a:ext>
            </a:extLst>
          </p:cNvPr>
          <p:cNvGraphicFramePr>
            <a:graphicFrameLocks noGrp="1"/>
          </p:cNvGraphicFramePr>
          <p:nvPr>
            <p:extLst>
              <p:ext uri="{D42A27DB-BD31-4B8C-83A1-F6EECF244321}">
                <p14:modId xmlns:p14="http://schemas.microsoft.com/office/powerpoint/2010/main" val="2253116496"/>
              </p:ext>
            </p:extLst>
          </p:nvPr>
        </p:nvGraphicFramePr>
        <p:xfrm>
          <a:off x="603679" y="1416103"/>
          <a:ext cx="4902386" cy="2526631"/>
        </p:xfrm>
        <a:graphic>
          <a:graphicData uri="http://schemas.openxmlformats.org/drawingml/2006/table">
            <a:tbl>
              <a:tblPr/>
              <a:tblGrid>
                <a:gridCol w="2451193">
                  <a:extLst>
                    <a:ext uri="{9D8B030D-6E8A-4147-A177-3AD203B41FA5}">
                      <a16:colId xmlns:a16="http://schemas.microsoft.com/office/drawing/2014/main" val="3318944270"/>
                    </a:ext>
                  </a:extLst>
                </a:gridCol>
                <a:gridCol w="2451193">
                  <a:extLst>
                    <a:ext uri="{9D8B030D-6E8A-4147-A177-3AD203B41FA5}">
                      <a16:colId xmlns:a16="http://schemas.microsoft.com/office/drawing/2014/main" val="1363210425"/>
                    </a:ext>
                  </a:extLst>
                </a:gridCol>
              </a:tblGrid>
              <a:tr h="768975">
                <a:tc>
                  <a:txBody>
                    <a:bodyPr/>
                    <a:lstStyle/>
                    <a:p>
                      <a:pPr algn="l" fontAlgn="ctr"/>
                      <a:r>
                        <a:rPr lang="en-GB" b="1" dirty="0">
                          <a:effectLst/>
                        </a:rPr>
                        <a:t>Minutes lost each day</a:t>
                      </a:r>
                      <a:endParaRPr lang="en-GB" dirty="0">
                        <a:effectLst/>
                      </a:endParaRP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US" b="1">
                          <a:effectLst/>
                        </a:rPr>
                        <a:t>Days lost per school year</a:t>
                      </a:r>
                      <a:endParaRPr lang="en-US">
                        <a:effectLst/>
                      </a:endParaRP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60891513"/>
                  </a:ext>
                </a:extLst>
              </a:tr>
              <a:tr h="439414">
                <a:tc>
                  <a:txBody>
                    <a:bodyPr/>
                    <a:lstStyle/>
                    <a:p>
                      <a:pPr algn="l" fontAlgn="ctr"/>
                      <a:r>
                        <a:rPr lang="en-GB" dirty="0">
                          <a:effectLst/>
                        </a:rPr>
                        <a:t>5</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dirty="0">
                          <a:effectLst/>
                        </a:rPr>
                        <a:t>3 days</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3641143230"/>
                  </a:ext>
                </a:extLst>
              </a:tr>
              <a:tr h="439414">
                <a:tc>
                  <a:txBody>
                    <a:bodyPr/>
                    <a:lstStyle/>
                    <a:p>
                      <a:pPr algn="l" fontAlgn="ctr"/>
                      <a:r>
                        <a:rPr lang="en-GB" dirty="0">
                          <a:effectLst/>
                        </a:rPr>
                        <a:t>10</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a:effectLst/>
                        </a:rPr>
                        <a:t>6 days</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3486354278"/>
                  </a:ext>
                </a:extLst>
              </a:tr>
              <a:tr h="439414">
                <a:tc>
                  <a:txBody>
                    <a:bodyPr/>
                    <a:lstStyle/>
                    <a:p>
                      <a:pPr algn="l" fontAlgn="ctr"/>
                      <a:r>
                        <a:rPr lang="en-GB">
                          <a:effectLst/>
                        </a:rPr>
                        <a:t>15</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a:effectLst/>
                        </a:rPr>
                        <a:t>10 days</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435393222"/>
                  </a:ext>
                </a:extLst>
              </a:tr>
              <a:tr h="439414">
                <a:tc>
                  <a:txBody>
                    <a:bodyPr/>
                    <a:lstStyle/>
                    <a:p>
                      <a:pPr algn="l" fontAlgn="ctr"/>
                      <a:r>
                        <a:rPr lang="en-GB" dirty="0">
                          <a:effectLst/>
                        </a:rPr>
                        <a:t>30</a:t>
                      </a:r>
                    </a:p>
                  </a:txBody>
                  <a:tcPr anchor="ctr">
                    <a:lnL>
                      <a:noFill/>
                    </a:lnL>
                    <a:lnR>
                      <a:noFill/>
                    </a:lnR>
                    <a:lnT w="7620" cap="flat" cmpd="sng" algn="ctr">
                      <a:solidFill>
                        <a:srgbClr val="DDDDDD"/>
                      </a:solidFill>
                      <a:prstDash val="solid"/>
                      <a:round/>
                      <a:headEnd type="none" w="med" len="med"/>
                      <a:tailEnd type="none" w="med" len="med"/>
                    </a:lnT>
                    <a:lnB>
                      <a:noFill/>
                    </a:lnB>
                    <a:solidFill>
                      <a:srgbClr val="F1F1F1"/>
                    </a:solidFill>
                  </a:tcPr>
                </a:tc>
                <a:tc>
                  <a:txBody>
                    <a:bodyPr/>
                    <a:lstStyle/>
                    <a:p>
                      <a:pPr algn="l" fontAlgn="ctr"/>
                      <a:r>
                        <a:rPr lang="en-GB" dirty="0">
                          <a:effectLst/>
                        </a:rPr>
                        <a:t>19 days</a:t>
                      </a:r>
                    </a:p>
                  </a:txBody>
                  <a:tcPr anchor="ctr">
                    <a:lnL>
                      <a:noFill/>
                    </a:lnL>
                    <a:lnR>
                      <a:noFill/>
                    </a:lnR>
                    <a:lnT w="7620" cap="flat" cmpd="sng" algn="ctr">
                      <a:solidFill>
                        <a:srgbClr val="DDDDDD"/>
                      </a:solidFill>
                      <a:prstDash val="solid"/>
                      <a:round/>
                      <a:headEnd type="none" w="med" len="med"/>
                      <a:tailEnd type="none" w="med" len="med"/>
                    </a:lnT>
                    <a:lnB>
                      <a:noFill/>
                    </a:lnB>
                    <a:solidFill>
                      <a:srgbClr val="F1F1F1"/>
                    </a:solidFill>
                  </a:tcPr>
                </a:tc>
                <a:extLst>
                  <a:ext uri="{0D108BD9-81ED-4DB2-BD59-A6C34878D82A}">
                    <a16:rowId xmlns:a16="http://schemas.microsoft.com/office/drawing/2014/main" val="2521301799"/>
                  </a:ext>
                </a:extLst>
              </a:tr>
            </a:tbl>
          </a:graphicData>
        </a:graphic>
      </p:graphicFrame>
      <p:graphicFrame>
        <p:nvGraphicFramePr>
          <p:cNvPr id="3" name="Table 2">
            <a:extLst>
              <a:ext uri="{FF2B5EF4-FFF2-40B4-BE49-F238E27FC236}">
                <a16:creationId xmlns:a16="http://schemas.microsoft.com/office/drawing/2014/main" id="{A87D749E-3791-49E4-85D5-1EC350457545}"/>
              </a:ext>
            </a:extLst>
          </p:cNvPr>
          <p:cNvGraphicFramePr>
            <a:graphicFrameLocks noGrp="1"/>
          </p:cNvGraphicFramePr>
          <p:nvPr>
            <p:extLst>
              <p:ext uri="{D42A27DB-BD31-4B8C-83A1-F6EECF244321}">
                <p14:modId xmlns:p14="http://schemas.microsoft.com/office/powerpoint/2010/main" val="3790284267"/>
              </p:ext>
            </p:extLst>
          </p:nvPr>
        </p:nvGraphicFramePr>
        <p:xfrm>
          <a:off x="6027935" y="1407999"/>
          <a:ext cx="5114918" cy="2526630"/>
        </p:xfrm>
        <a:graphic>
          <a:graphicData uri="http://schemas.openxmlformats.org/drawingml/2006/table">
            <a:tbl>
              <a:tblPr/>
              <a:tblGrid>
                <a:gridCol w="2557459">
                  <a:extLst>
                    <a:ext uri="{9D8B030D-6E8A-4147-A177-3AD203B41FA5}">
                      <a16:colId xmlns:a16="http://schemas.microsoft.com/office/drawing/2014/main" val="3318944270"/>
                    </a:ext>
                  </a:extLst>
                </a:gridCol>
                <a:gridCol w="2557459">
                  <a:extLst>
                    <a:ext uri="{9D8B030D-6E8A-4147-A177-3AD203B41FA5}">
                      <a16:colId xmlns:a16="http://schemas.microsoft.com/office/drawing/2014/main" val="1363210425"/>
                    </a:ext>
                  </a:extLst>
                </a:gridCol>
              </a:tblGrid>
              <a:tr h="768974">
                <a:tc>
                  <a:txBody>
                    <a:bodyPr/>
                    <a:lstStyle/>
                    <a:p>
                      <a:pPr algn="l" fontAlgn="ctr"/>
                      <a:r>
                        <a:rPr lang="en-GB" b="1" dirty="0">
                          <a:effectLst/>
                        </a:rPr>
                        <a:t>% attendance</a:t>
                      </a:r>
                      <a:endParaRPr lang="en-GB" dirty="0">
                        <a:effectLst/>
                      </a:endParaRP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US" b="1" dirty="0">
                          <a:effectLst/>
                        </a:rPr>
                        <a:t>Missed lessons per year</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60891513"/>
                  </a:ext>
                </a:extLst>
              </a:tr>
              <a:tr h="439414">
                <a:tc>
                  <a:txBody>
                    <a:bodyPr/>
                    <a:lstStyle/>
                    <a:p>
                      <a:pPr algn="l" fontAlgn="ctr"/>
                      <a:r>
                        <a:rPr lang="en-US" dirty="0">
                          <a:effectLst/>
                        </a:rPr>
                        <a:t>9</a:t>
                      </a:r>
                      <a:r>
                        <a:rPr lang="en-GB" dirty="0">
                          <a:effectLst/>
                        </a:rPr>
                        <a:t>5%</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dirty="0">
                          <a:effectLst/>
                        </a:rPr>
                        <a:t>50</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3641143230"/>
                  </a:ext>
                </a:extLst>
              </a:tr>
              <a:tr h="439414">
                <a:tc>
                  <a:txBody>
                    <a:bodyPr/>
                    <a:lstStyle/>
                    <a:p>
                      <a:pPr algn="l" fontAlgn="ctr"/>
                      <a:r>
                        <a:rPr lang="en-US" dirty="0">
                          <a:effectLst/>
                        </a:rPr>
                        <a:t>9</a:t>
                      </a:r>
                      <a:r>
                        <a:rPr lang="en-GB" dirty="0">
                          <a:effectLst/>
                        </a:rPr>
                        <a:t>0%</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dirty="0">
                          <a:effectLst/>
                        </a:rPr>
                        <a:t>100</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3486354278"/>
                  </a:ext>
                </a:extLst>
              </a:tr>
              <a:tr h="439414">
                <a:tc>
                  <a:txBody>
                    <a:bodyPr/>
                    <a:lstStyle/>
                    <a:p>
                      <a:pPr algn="l" fontAlgn="ctr"/>
                      <a:r>
                        <a:rPr lang="en-US" dirty="0">
                          <a:effectLst/>
                        </a:rPr>
                        <a:t>8</a:t>
                      </a:r>
                      <a:r>
                        <a:rPr lang="en-GB" dirty="0">
                          <a:effectLst/>
                        </a:rPr>
                        <a:t>5%</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tc>
                  <a:txBody>
                    <a:bodyPr/>
                    <a:lstStyle/>
                    <a:p>
                      <a:pPr algn="l" fontAlgn="ctr"/>
                      <a:r>
                        <a:rPr lang="en-GB" dirty="0">
                          <a:effectLst/>
                        </a:rPr>
                        <a:t>150 </a:t>
                      </a:r>
                    </a:p>
                  </a:txBody>
                  <a:tcPr anchor="ctr">
                    <a:lnL>
                      <a:noFill/>
                    </a:lnL>
                    <a:lnR>
                      <a:noFill/>
                    </a:lnR>
                    <a:lnT w="7620" cap="flat" cmpd="sng" algn="ctr">
                      <a:solidFill>
                        <a:srgbClr val="DDDDDD"/>
                      </a:solidFill>
                      <a:prstDash val="solid"/>
                      <a:round/>
                      <a:headEnd type="none" w="med" len="med"/>
                      <a:tailEnd type="none" w="med" len="med"/>
                    </a:lnT>
                    <a:lnB w="7620"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435393222"/>
                  </a:ext>
                </a:extLst>
              </a:tr>
              <a:tr h="439414">
                <a:tc>
                  <a:txBody>
                    <a:bodyPr/>
                    <a:lstStyle/>
                    <a:p>
                      <a:pPr algn="l" fontAlgn="ctr"/>
                      <a:r>
                        <a:rPr lang="en-US" dirty="0">
                          <a:effectLst/>
                        </a:rPr>
                        <a:t>8</a:t>
                      </a:r>
                      <a:r>
                        <a:rPr lang="en-GB" dirty="0">
                          <a:effectLst/>
                        </a:rPr>
                        <a:t>0%</a:t>
                      </a:r>
                    </a:p>
                  </a:txBody>
                  <a:tcPr anchor="ctr">
                    <a:lnL>
                      <a:noFill/>
                    </a:lnL>
                    <a:lnR>
                      <a:noFill/>
                    </a:lnR>
                    <a:lnT w="7620" cap="flat" cmpd="sng" algn="ctr">
                      <a:solidFill>
                        <a:srgbClr val="DDDDDD"/>
                      </a:solidFill>
                      <a:prstDash val="solid"/>
                      <a:round/>
                      <a:headEnd type="none" w="med" len="med"/>
                      <a:tailEnd type="none" w="med" len="med"/>
                    </a:lnT>
                    <a:lnB>
                      <a:noFill/>
                    </a:lnB>
                    <a:solidFill>
                      <a:srgbClr val="F1F1F1"/>
                    </a:solidFill>
                  </a:tcPr>
                </a:tc>
                <a:tc>
                  <a:txBody>
                    <a:bodyPr/>
                    <a:lstStyle/>
                    <a:p>
                      <a:pPr algn="l" fontAlgn="ctr"/>
                      <a:r>
                        <a:rPr lang="en-GB" dirty="0">
                          <a:effectLst/>
                        </a:rPr>
                        <a:t>200 </a:t>
                      </a:r>
                    </a:p>
                  </a:txBody>
                  <a:tcPr anchor="ctr">
                    <a:lnL>
                      <a:noFill/>
                    </a:lnL>
                    <a:lnR>
                      <a:noFill/>
                    </a:lnR>
                    <a:lnT w="7620" cap="flat" cmpd="sng" algn="ctr">
                      <a:solidFill>
                        <a:srgbClr val="DDDDDD"/>
                      </a:solidFill>
                      <a:prstDash val="solid"/>
                      <a:round/>
                      <a:headEnd type="none" w="med" len="med"/>
                      <a:tailEnd type="none" w="med" len="med"/>
                    </a:lnT>
                    <a:lnB>
                      <a:noFill/>
                    </a:lnB>
                    <a:solidFill>
                      <a:srgbClr val="F1F1F1"/>
                    </a:solidFill>
                  </a:tcPr>
                </a:tc>
                <a:extLst>
                  <a:ext uri="{0D108BD9-81ED-4DB2-BD59-A6C34878D82A}">
                    <a16:rowId xmlns:a16="http://schemas.microsoft.com/office/drawing/2014/main" val="2521301799"/>
                  </a:ext>
                </a:extLst>
              </a:tr>
            </a:tbl>
          </a:graphicData>
        </a:graphic>
      </p:graphicFrame>
      <p:sp>
        <p:nvSpPr>
          <p:cNvPr id="4" name="Rectangle 3">
            <a:extLst>
              <a:ext uri="{FF2B5EF4-FFF2-40B4-BE49-F238E27FC236}">
                <a16:creationId xmlns:a16="http://schemas.microsoft.com/office/drawing/2014/main" id="{3E5E2C59-96ED-40A8-90F6-52141340FD3B}"/>
              </a:ext>
            </a:extLst>
          </p:cNvPr>
          <p:cNvSpPr/>
          <p:nvPr/>
        </p:nvSpPr>
        <p:spPr>
          <a:xfrm>
            <a:off x="1656443" y="927262"/>
            <a:ext cx="1931811" cy="369332"/>
          </a:xfrm>
          <a:prstGeom prst="rect">
            <a:avLst/>
          </a:prstGeom>
        </p:spPr>
        <p:txBody>
          <a:bodyPr wrap="none">
            <a:spAutoFit/>
          </a:bodyPr>
          <a:lstStyle/>
          <a:p>
            <a:r>
              <a:rPr lang="en-US" b="1" dirty="0"/>
              <a:t>Impact of lateness</a:t>
            </a:r>
          </a:p>
        </p:txBody>
      </p:sp>
      <p:sp>
        <p:nvSpPr>
          <p:cNvPr id="5" name="Rectangle 4">
            <a:extLst>
              <a:ext uri="{FF2B5EF4-FFF2-40B4-BE49-F238E27FC236}">
                <a16:creationId xmlns:a16="http://schemas.microsoft.com/office/drawing/2014/main" id="{1BB5B210-3D80-4B0D-BC7A-7C7130AD2528}"/>
              </a:ext>
            </a:extLst>
          </p:cNvPr>
          <p:cNvSpPr/>
          <p:nvPr/>
        </p:nvSpPr>
        <p:spPr>
          <a:xfrm>
            <a:off x="7447801" y="927262"/>
            <a:ext cx="1927579" cy="369332"/>
          </a:xfrm>
          <a:prstGeom prst="rect">
            <a:avLst/>
          </a:prstGeom>
        </p:spPr>
        <p:txBody>
          <a:bodyPr wrap="none">
            <a:spAutoFit/>
          </a:bodyPr>
          <a:lstStyle/>
          <a:p>
            <a:r>
              <a:rPr lang="en-US" b="1" dirty="0"/>
              <a:t>Impact of absence</a:t>
            </a:r>
            <a:endParaRPr lang="en-GB" b="1" dirty="0"/>
          </a:p>
        </p:txBody>
      </p:sp>
      <p:sp>
        <p:nvSpPr>
          <p:cNvPr id="6" name="TextBox 5">
            <a:extLst>
              <a:ext uri="{FF2B5EF4-FFF2-40B4-BE49-F238E27FC236}">
                <a16:creationId xmlns:a16="http://schemas.microsoft.com/office/drawing/2014/main" id="{90229902-FEFF-4494-B243-4F7DFBF94FB6}"/>
              </a:ext>
            </a:extLst>
          </p:cNvPr>
          <p:cNvSpPr txBox="1"/>
          <p:nvPr/>
        </p:nvSpPr>
        <p:spPr>
          <a:xfrm>
            <a:off x="584727" y="4526671"/>
            <a:ext cx="10558126" cy="923330"/>
          </a:xfrm>
          <a:prstGeom prst="rect">
            <a:avLst/>
          </a:prstGeom>
          <a:noFill/>
        </p:spPr>
        <p:txBody>
          <a:bodyPr wrap="square" rtlCol="0">
            <a:spAutoFit/>
          </a:bodyPr>
          <a:lstStyle/>
          <a:p>
            <a:pPr algn="ctr"/>
            <a:r>
              <a:rPr lang="en-US" dirty="0"/>
              <a:t>Please be aware that children are very honest and will tell us why they are away, it makes it very difficult for them if they are expected to tell an untruth to a member of staff they trust and value</a:t>
            </a:r>
          </a:p>
          <a:p>
            <a:r>
              <a:rPr lang="en-US" dirty="0"/>
              <a:t>  </a:t>
            </a:r>
            <a:endParaRPr lang="en-GB" dirty="0"/>
          </a:p>
        </p:txBody>
      </p:sp>
    </p:spTree>
    <p:extLst>
      <p:ext uri="{BB962C8B-B14F-4D97-AF65-F5344CB8AC3E}">
        <p14:creationId xmlns:p14="http://schemas.microsoft.com/office/powerpoint/2010/main" val="3922047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B9BDE8F-E157-4FDE-95C1-E0098277DEBE}"/>
              </a:ext>
            </a:extLst>
          </p:cNvPr>
          <p:cNvGraphicFramePr>
            <a:graphicFrameLocks noGrp="1"/>
          </p:cNvGraphicFramePr>
          <p:nvPr>
            <p:extLst>
              <p:ext uri="{D42A27DB-BD31-4B8C-83A1-F6EECF244321}">
                <p14:modId xmlns:p14="http://schemas.microsoft.com/office/powerpoint/2010/main" val="1980173491"/>
              </p:ext>
            </p:extLst>
          </p:nvPr>
        </p:nvGraphicFramePr>
        <p:xfrm>
          <a:off x="172908" y="1219253"/>
          <a:ext cx="10128002" cy="1826488"/>
        </p:xfrm>
        <a:graphic>
          <a:graphicData uri="http://schemas.openxmlformats.org/drawingml/2006/table">
            <a:tbl>
              <a:tblPr firstRow="1" firstCol="1" bandRow="1">
                <a:tableStyleId>{5C22544A-7EE6-4342-B048-85BDC9FD1C3A}</a:tableStyleId>
              </a:tblPr>
              <a:tblGrid>
                <a:gridCol w="4428268">
                  <a:extLst>
                    <a:ext uri="{9D8B030D-6E8A-4147-A177-3AD203B41FA5}">
                      <a16:colId xmlns:a16="http://schemas.microsoft.com/office/drawing/2014/main" val="2336015726"/>
                    </a:ext>
                  </a:extLst>
                </a:gridCol>
                <a:gridCol w="5699734">
                  <a:extLst>
                    <a:ext uri="{9D8B030D-6E8A-4147-A177-3AD203B41FA5}">
                      <a16:colId xmlns:a16="http://schemas.microsoft.com/office/drawing/2014/main" val="72740048"/>
                    </a:ext>
                  </a:extLst>
                </a:gridCol>
              </a:tblGrid>
              <a:tr h="269468">
                <a:tc>
                  <a:txBody>
                    <a:bodyPr/>
                    <a:lstStyle/>
                    <a:p>
                      <a:pPr>
                        <a:lnSpc>
                          <a:spcPct val="107000"/>
                        </a:lnSpc>
                        <a:spcAft>
                          <a:spcPts val="0"/>
                        </a:spcAft>
                      </a:pPr>
                      <a:r>
                        <a:rPr lang="en-GB" sz="1200" dirty="0">
                          <a:solidFill>
                            <a:schemeClr val="tx1"/>
                          </a:solidFill>
                          <a:effectLst/>
                        </a:rPr>
                        <a:t>Office staff</a:t>
                      </a:r>
                      <a:endParaRPr lang="en-GB"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200" dirty="0">
                          <a:solidFill>
                            <a:schemeClr val="tx1"/>
                          </a:solidFill>
                          <a:effectLst/>
                        </a:rPr>
                        <a:t>Class teacher</a:t>
                      </a:r>
                      <a:endParaRPr lang="en-GB"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658348438"/>
                  </a:ext>
                </a:extLst>
              </a:tr>
              <a:tr h="1536166">
                <a:tc>
                  <a:txBody>
                    <a:bodyPr/>
                    <a:lstStyle/>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Reporting an absence</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School events information/changes to usual school day (check newsletter/parent mail/website first) </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Information regarding clubs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Request/return forms requesting a leave of absence </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Medication/injuries/illness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School lunch queries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Payments</a:t>
                      </a:r>
                      <a:endParaRPr lang="en-GB"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342900" lvl="0" indent="-342900">
                        <a:lnSpc>
                          <a:spcPct val="107000"/>
                        </a:lnSpc>
                        <a:spcAft>
                          <a:spcPts val="0"/>
                        </a:spcAft>
                        <a:buFont typeface="Symbol" panose="05050102010706020507" pitchFamily="18" charset="2"/>
                        <a:buChar char=""/>
                      </a:pPr>
                      <a:r>
                        <a:rPr lang="en-GB" sz="1200" dirty="0">
                          <a:solidFill>
                            <a:schemeClr val="tx1"/>
                          </a:solidFill>
                          <a:effectLst/>
                        </a:rPr>
                        <a:t>Home learning queries</a:t>
                      </a:r>
                    </a:p>
                    <a:p>
                      <a:pPr marL="342900" lvl="0" indent="-342900">
                        <a:lnSpc>
                          <a:spcPct val="107000"/>
                        </a:lnSpc>
                        <a:spcAft>
                          <a:spcPts val="0"/>
                        </a:spcAft>
                        <a:buFont typeface="Symbol" panose="05050102010706020507" pitchFamily="18" charset="2"/>
                        <a:buChar char=""/>
                      </a:pPr>
                      <a:r>
                        <a:rPr lang="en-GB" sz="1200" dirty="0">
                          <a:solidFill>
                            <a:schemeClr val="tx1"/>
                          </a:solidFill>
                          <a:effectLst/>
                        </a:rPr>
                        <a:t>Behaviour issues/concerns</a:t>
                      </a:r>
                    </a:p>
                    <a:p>
                      <a:pPr marL="342900" lvl="0" indent="-342900">
                        <a:lnSpc>
                          <a:spcPct val="107000"/>
                        </a:lnSpc>
                        <a:spcAft>
                          <a:spcPts val="0"/>
                        </a:spcAft>
                        <a:buFont typeface="Symbol" panose="05050102010706020507" pitchFamily="18" charset="2"/>
                        <a:buChar char=""/>
                      </a:pPr>
                      <a:r>
                        <a:rPr lang="en-GB" sz="1200" dirty="0">
                          <a:solidFill>
                            <a:schemeClr val="tx1"/>
                          </a:solidFill>
                          <a:effectLst/>
                        </a:rPr>
                        <a:t>Home/pastoral/friendship concerns</a:t>
                      </a:r>
                    </a:p>
                    <a:p>
                      <a:pPr marL="342900" lvl="0" indent="-342900">
                        <a:lnSpc>
                          <a:spcPct val="107000"/>
                        </a:lnSpc>
                        <a:spcAft>
                          <a:spcPts val="0"/>
                        </a:spcAft>
                        <a:buFont typeface="Symbol" panose="05050102010706020507" pitchFamily="18" charset="2"/>
                        <a:buChar char=""/>
                      </a:pPr>
                      <a:r>
                        <a:rPr lang="en-GB" sz="1200" dirty="0">
                          <a:solidFill>
                            <a:schemeClr val="tx1"/>
                          </a:solidFill>
                          <a:effectLst/>
                        </a:rPr>
                        <a:t>Class activities/events/trips</a:t>
                      </a:r>
                    </a:p>
                    <a:p>
                      <a:pPr marL="342900" lvl="0" indent="-342900">
                        <a:lnSpc>
                          <a:spcPct val="107000"/>
                        </a:lnSpc>
                        <a:spcAft>
                          <a:spcPts val="0"/>
                        </a:spcAft>
                        <a:buFont typeface="Symbol" panose="05050102010706020507" pitchFamily="18" charset="2"/>
                        <a:buChar char=""/>
                      </a:pPr>
                      <a:r>
                        <a:rPr lang="en-GB" sz="1200" dirty="0">
                          <a:solidFill>
                            <a:schemeClr val="tx1"/>
                          </a:solidFill>
                          <a:effectLst/>
                        </a:rPr>
                        <a:t>Learning/progress concerns</a:t>
                      </a:r>
                    </a:p>
                    <a:p>
                      <a:pPr marL="342900" lvl="0" indent="-342900">
                        <a:lnSpc>
                          <a:spcPct val="107000"/>
                        </a:lnSpc>
                        <a:spcAft>
                          <a:spcPts val="0"/>
                        </a:spcAft>
                        <a:buFont typeface="Symbol" panose="05050102010706020507" pitchFamily="18" charset="2"/>
                        <a:buChar char=""/>
                      </a:pPr>
                      <a:r>
                        <a:rPr lang="en-GB" sz="1200" dirty="0">
                          <a:solidFill>
                            <a:schemeClr val="tx1"/>
                          </a:solidFill>
                          <a:effectLst/>
                        </a:rPr>
                        <a:t>Curriculum queries</a:t>
                      </a:r>
                    </a:p>
                    <a:p>
                      <a:pPr marL="228600">
                        <a:lnSpc>
                          <a:spcPct val="107000"/>
                        </a:lnSpc>
                        <a:spcAft>
                          <a:spcPts val="0"/>
                        </a:spcAft>
                      </a:pPr>
                      <a:r>
                        <a:rPr lang="en-GB" sz="1200" dirty="0">
                          <a:solidFill>
                            <a:schemeClr val="tx1"/>
                          </a:solidFill>
                          <a:effectLst/>
                        </a:rPr>
                        <a:t> </a:t>
                      </a:r>
                      <a:endParaRPr lang="en-GB"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722858621"/>
                  </a:ext>
                </a:extLst>
              </a:tr>
            </a:tbl>
          </a:graphicData>
        </a:graphic>
      </p:graphicFrame>
      <p:sp>
        <p:nvSpPr>
          <p:cNvPr id="11" name="Rectangle 10">
            <a:extLst>
              <a:ext uri="{FF2B5EF4-FFF2-40B4-BE49-F238E27FC236}">
                <a16:creationId xmlns:a16="http://schemas.microsoft.com/office/drawing/2014/main" id="{A9378BFE-945E-4A54-9E16-05AA536BBFCE}"/>
              </a:ext>
            </a:extLst>
          </p:cNvPr>
          <p:cNvSpPr/>
          <p:nvPr/>
        </p:nvSpPr>
        <p:spPr>
          <a:xfrm>
            <a:off x="136905" y="655350"/>
            <a:ext cx="12103223" cy="607539"/>
          </a:xfrm>
          <a:prstGeom prst="rect">
            <a:avLst/>
          </a:prstGeom>
        </p:spPr>
        <p:txBody>
          <a:bodyPr wrap="square">
            <a:spAutoFit/>
          </a:bodyPr>
          <a:lstStyle/>
          <a:p>
            <a:pPr>
              <a:lnSpc>
                <a:spcPct val="107000"/>
              </a:lnSpc>
              <a:spcAft>
                <a:spcPts val="0"/>
              </a:spcAft>
            </a:pPr>
            <a:r>
              <a:rPr lang="en-GB" sz="1600" b="1" u="sng" dirty="0">
                <a:ea typeface="Calibri" panose="020F0502020204030204" pitchFamily="34" charset="0"/>
                <a:cs typeface="Times New Roman" panose="02020603050405020304" pitchFamily="18" charset="0"/>
              </a:rPr>
              <a:t>Tier 1 </a:t>
            </a:r>
            <a:endParaRPr lang="en-GB" sz="1600" dirty="0">
              <a:ea typeface="Calibri" panose="020F0502020204030204" pitchFamily="34" charset="0"/>
              <a:cs typeface="Times New Roman" panose="02020603050405020304" pitchFamily="18" charset="0"/>
            </a:endParaRPr>
          </a:p>
          <a:p>
            <a:pPr>
              <a:lnSpc>
                <a:spcPct val="107000"/>
              </a:lnSpc>
              <a:spcAft>
                <a:spcPts val="0"/>
              </a:spcAft>
            </a:pPr>
            <a:r>
              <a:rPr lang="en-GB" sz="1600" dirty="0">
                <a:ea typeface="Calibri" panose="020F0502020204030204" pitchFamily="34" charset="0"/>
                <a:cs typeface="Times New Roman" panose="02020603050405020304" pitchFamily="18" charset="0"/>
              </a:rPr>
              <a:t>This is the first point of contact between families and school. </a:t>
            </a:r>
          </a:p>
        </p:txBody>
      </p:sp>
      <p:graphicFrame>
        <p:nvGraphicFramePr>
          <p:cNvPr id="12" name="Table 11">
            <a:extLst>
              <a:ext uri="{FF2B5EF4-FFF2-40B4-BE49-F238E27FC236}">
                <a16:creationId xmlns:a16="http://schemas.microsoft.com/office/drawing/2014/main" id="{B6556417-3313-4AA7-98E7-5F0914D3D2E8}"/>
              </a:ext>
            </a:extLst>
          </p:cNvPr>
          <p:cNvGraphicFramePr>
            <a:graphicFrameLocks noGrp="1"/>
          </p:cNvGraphicFramePr>
          <p:nvPr>
            <p:extLst>
              <p:ext uri="{D42A27DB-BD31-4B8C-83A1-F6EECF244321}">
                <p14:modId xmlns:p14="http://schemas.microsoft.com/office/powerpoint/2010/main" val="682497178"/>
              </p:ext>
            </p:extLst>
          </p:nvPr>
        </p:nvGraphicFramePr>
        <p:xfrm>
          <a:off x="172908" y="3877127"/>
          <a:ext cx="10058400" cy="1156970"/>
        </p:xfrm>
        <a:graphic>
          <a:graphicData uri="http://schemas.openxmlformats.org/drawingml/2006/table">
            <a:tbl>
              <a:tblPr firstRow="1" firstCol="1" bandRow="1">
                <a:tableStyleId>{5C22544A-7EE6-4342-B048-85BDC9FD1C3A}</a:tableStyleId>
              </a:tblPr>
              <a:tblGrid>
                <a:gridCol w="4390327">
                  <a:extLst>
                    <a:ext uri="{9D8B030D-6E8A-4147-A177-3AD203B41FA5}">
                      <a16:colId xmlns:a16="http://schemas.microsoft.com/office/drawing/2014/main" val="4000851942"/>
                    </a:ext>
                  </a:extLst>
                </a:gridCol>
                <a:gridCol w="5668073">
                  <a:extLst>
                    <a:ext uri="{9D8B030D-6E8A-4147-A177-3AD203B41FA5}">
                      <a16:colId xmlns:a16="http://schemas.microsoft.com/office/drawing/2014/main" val="2857770424"/>
                    </a:ext>
                  </a:extLst>
                </a:gridCol>
              </a:tblGrid>
              <a:tr h="0">
                <a:tc>
                  <a:txBody>
                    <a:bodyPr/>
                    <a:lstStyle/>
                    <a:p>
                      <a:pPr>
                        <a:lnSpc>
                          <a:spcPct val="107000"/>
                        </a:lnSpc>
                        <a:spcAft>
                          <a:spcPts val="0"/>
                        </a:spcAft>
                      </a:pPr>
                      <a:r>
                        <a:rPr lang="en-GB" sz="1200" b="1" dirty="0">
                          <a:solidFill>
                            <a:schemeClr val="tx1"/>
                          </a:solidFill>
                          <a:effectLst/>
                        </a:rPr>
                        <a:t>SENDCo – Mrs Flavin</a:t>
                      </a:r>
                      <a:endParaRPr lang="en-GB"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200" b="1" dirty="0">
                          <a:solidFill>
                            <a:schemeClr val="tx1"/>
                          </a:solidFill>
                          <a:effectLst/>
                        </a:rPr>
                        <a:t>Assistant Headteacher – Mrs Brigham</a:t>
                      </a:r>
                      <a:endParaRPr lang="en-GB"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14666366"/>
                  </a:ext>
                </a:extLst>
              </a:tr>
              <a:tr h="0">
                <a:tc>
                  <a:txBody>
                    <a:bodyPr/>
                    <a:lstStyle/>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Escalated SEND concerns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Information about SEND external agency referrals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On-going SEND correspondence</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Emotional/mental health support</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Safeguarding concerns</a:t>
                      </a:r>
                      <a:endPar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Safeguarding concerns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Escalated behaviour concerns</a:t>
                      </a:r>
                    </a:p>
                    <a:p>
                      <a:pPr marL="342900" lvl="0" indent="-342900">
                        <a:lnSpc>
                          <a:spcPct val="107000"/>
                        </a:lnSpc>
                        <a:spcAft>
                          <a:spcPts val="0"/>
                        </a:spcAft>
                        <a:buFont typeface="Symbol" panose="05050102010706020507" pitchFamily="18" charset="2"/>
                        <a:buChar char=""/>
                      </a:pPr>
                      <a:r>
                        <a:rPr lang="en-GB" sz="1200" b="0" dirty="0">
                          <a:solidFill>
                            <a:schemeClr val="tx1"/>
                          </a:solidFill>
                          <a:effectLst/>
                        </a:rPr>
                        <a:t>Escalated pastoral concerns/confidential information</a:t>
                      </a:r>
                      <a:endPar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49562537"/>
                  </a:ext>
                </a:extLst>
              </a:tr>
            </a:tbl>
          </a:graphicData>
        </a:graphic>
      </p:graphicFrame>
      <p:sp>
        <p:nvSpPr>
          <p:cNvPr id="13" name="Rectangle 12">
            <a:extLst>
              <a:ext uri="{FF2B5EF4-FFF2-40B4-BE49-F238E27FC236}">
                <a16:creationId xmlns:a16="http://schemas.microsoft.com/office/drawing/2014/main" id="{75CED7ED-C4BB-4ADE-89BA-4F2A15215A5C}"/>
              </a:ext>
            </a:extLst>
          </p:cNvPr>
          <p:cNvSpPr/>
          <p:nvPr/>
        </p:nvSpPr>
        <p:spPr>
          <a:xfrm>
            <a:off x="120668" y="3019918"/>
            <a:ext cx="11742199" cy="871008"/>
          </a:xfrm>
          <a:prstGeom prst="rect">
            <a:avLst/>
          </a:prstGeom>
        </p:spPr>
        <p:txBody>
          <a:bodyPr wrap="square">
            <a:spAutoFit/>
          </a:bodyPr>
          <a:lstStyle/>
          <a:p>
            <a:pPr>
              <a:lnSpc>
                <a:spcPct val="107000"/>
              </a:lnSpc>
              <a:spcAft>
                <a:spcPts val="0"/>
              </a:spcAft>
            </a:pPr>
            <a:r>
              <a:rPr lang="en-GB" sz="1600" b="1" u="sng" dirty="0">
                <a:ea typeface="Calibri" panose="020F0502020204030204" pitchFamily="34" charset="0"/>
                <a:cs typeface="Times New Roman" panose="02020603050405020304" pitchFamily="18" charset="0"/>
              </a:rPr>
              <a:t>Tier 2 </a:t>
            </a:r>
            <a:endParaRPr lang="en-GB" sz="1600" dirty="0">
              <a:ea typeface="Calibri" panose="020F0502020204030204" pitchFamily="34" charset="0"/>
              <a:cs typeface="Times New Roman" panose="02020603050405020304" pitchFamily="18" charset="0"/>
            </a:endParaRPr>
          </a:p>
          <a:p>
            <a:pPr>
              <a:lnSpc>
                <a:spcPct val="107000"/>
              </a:lnSpc>
              <a:spcAft>
                <a:spcPts val="0"/>
              </a:spcAft>
            </a:pPr>
            <a:r>
              <a:rPr lang="en-GB" sz="1600" dirty="0">
                <a:ea typeface="Calibri" panose="020F0502020204030204" pitchFamily="34" charset="0"/>
                <a:cs typeface="Times New Roman" panose="02020603050405020304" pitchFamily="18" charset="0"/>
              </a:rPr>
              <a:t>If after working with the class teacher, further support is required, the following members of the senior leadership team are available.  This can be organised through the school office or in collaboration with the teacher.</a:t>
            </a:r>
          </a:p>
        </p:txBody>
      </p:sp>
      <p:graphicFrame>
        <p:nvGraphicFramePr>
          <p:cNvPr id="14" name="Table 13">
            <a:extLst>
              <a:ext uri="{FF2B5EF4-FFF2-40B4-BE49-F238E27FC236}">
                <a16:creationId xmlns:a16="http://schemas.microsoft.com/office/drawing/2014/main" id="{504EE52A-2E0B-4F7A-8EC5-6F6322F6E6D6}"/>
              </a:ext>
            </a:extLst>
          </p:cNvPr>
          <p:cNvGraphicFramePr>
            <a:graphicFrameLocks noGrp="1"/>
          </p:cNvGraphicFramePr>
          <p:nvPr>
            <p:extLst>
              <p:ext uri="{D42A27DB-BD31-4B8C-83A1-F6EECF244321}">
                <p14:modId xmlns:p14="http://schemas.microsoft.com/office/powerpoint/2010/main" val="2319893333"/>
              </p:ext>
            </p:extLst>
          </p:nvPr>
        </p:nvGraphicFramePr>
        <p:xfrm>
          <a:off x="172908" y="5402862"/>
          <a:ext cx="6748145" cy="1352677"/>
        </p:xfrm>
        <a:graphic>
          <a:graphicData uri="http://schemas.openxmlformats.org/drawingml/2006/table">
            <a:tbl>
              <a:tblPr firstRow="1" firstCol="1" bandRow="1">
                <a:tableStyleId>{5C22544A-7EE6-4342-B048-85BDC9FD1C3A}</a:tableStyleId>
              </a:tblPr>
              <a:tblGrid>
                <a:gridCol w="6748145">
                  <a:extLst>
                    <a:ext uri="{9D8B030D-6E8A-4147-A177-3AD203B41FA5}">
                      <a16:colId xmlns:a16="http://schemas.microsoft.com/office/drawing/2014/main" val="42481438"/>
                    </a:ext>
                  </a:extLst>
                </a:gridCol>
              </a:tblGrid>
              <a:tr h="103758">
                <a:tc>
                  <a:txBody>
                    <a:bodyPr/>
                    <a:lstStyle/>
                    <a:p>
                      <a:pPr algn="l">
                        <a:lnSpc>
                          <a:spcPct val="107000"/>
                        </a:lnSpc>
                        <a:spcAft>
                          <a:spcPts val="0"/>
                        </a:spcAft>
                      </a:pPr>
                      <a:r>
                        <a:rPr lang="en-GB" sz="1200" b="1" dirty="0">
                          <a:solidFill>
                            <a:schemeClr val="tx1"/>
                          </a:solidFill>
                          <a:effectLst/>
                        </a:rPr>
                        <a:t>Headteacher</a:t>
                      </a:r>
                      <a:endParaRPr lang="en-GB"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734250060"/>
                  </a:ext>
                </a:extLst>
              </a:tr>
              <a:tr h="0">
                <a:tc>
                  <a:txBody>
                    <a:bodyPr/>
                    <a:lstStyle/>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Safeguarding concerns</a:t>
                      </a:r>
                    </a:p>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Staff concerns</a:t>
                      </a:r>
                    </a:p>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Policy enquiries</a:t>
                      </a:r>
                    </a:p>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Issues still requiring resolution after Tier1 and Tier 2</a:t>
                      </a:r>
                    </a:p>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Complaints procedure</a:t>
                      </a:r>
                    </a:p>
                    <a:p>
                      <a:pPr marL="342900" lvl="0" indent="-342900" algn="l">
                        <a:lnSpc>
                          <a:spcPct val="107000"/>
                        </a:lnSpc>
                        <a:spcAft>
                          <a:spcPts val="0"/>
                        </a:spcAft>
                        <a:buFont typeface="Symbol" panose="05050102010706020507" pitchFamily="18" charset="2"/>
                        <a:buChar char=""/>
                      </a:pPr>
                      <a:r>
                        <a:rPr lang="en-GB" sz="1200" b="0" dirty="0">
                          <a:solidFill>
                            <a:schemeClr val="tx1"/>
                          </a:solidFill>
                          <a:effectLst/>
                        </a:rPr>
                        <a:t>Attendance</a:t>
                      </a:r>
                      <a:endPar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486528350"/>
                  </a:ext>
                </a:extLst>
              </a:tr>
            </a:tbl>
          </a:graphicData>
        </a:graphic>
      </p:graphicFrame>
      <p:sp>
        <p:nvSpPr>
          <p:cNvPr id="15" name="TextBox 14">
            <a:extLst>
              <a:ext uri="{FF2B5EF4-FFF2-40B4-BE49-F238E27FC236}">
                <a16:creationId xmlns:a16="http://schemas.microsoft.com/office/drawing/2014/main" id="{8038DB2B-C36A-4284-91B7-F8163228FEDD}"/>
              </a:ext>
            </a:extLst>
          </p:cNvPr>
          <p:cNvSpPr txBox="1"/>
          <p:nvPr/>
        </p:nvSpPr>
        <p:spPr>
          <a:xfrm>
            <a:off x="136905" y="5034097"/>
            <a:ext cx="662361" cy="338554"/>
          </a:xfrm>
          <a:prstGeom prst="rect">
            <a:avLst/>
          </a:prstGeom>
          <a:noFill/>
        </p:spPr>
        <p:txBody>
          <a:bodyPr wrap="none" rtlCol="0">
            <a:spAutoFit/>
          </a:bodyPr>
          <a:lstStyle/>
          <a:p>
            <a:r>
              <a:rPr lang="en-US" sz="1600" b="1" u="sng" dirty="0"/>
              <a:t>Tier 3</a:t>
            </a:r>
            <a:endParaRPr lang="en-GB" sz="1600" b="1" u="sng" dirty="0"/>
          </a:p>
        </p:txBody>
      </p:sp>
      <p:sp>
        <p:nvSpPr>
          <p:cNvPr id="16" name="Rectangle 15">
            <a:extLst>
              <a:ext uri="{FF2B5EF4-FFF2-40B4-BE49-F238E27FC236}">
                <a16:creationId xmlns:a16="http://schemas.microsoft.com/office/drawing/2014/main" id="{DA5CD7DF-A8B0-48E5-A749-38101071CBB7}"/>
              </a:ext>
            </a:extLst>
          </p:cNvPr>
          <p:cNvSpPr/>
          <p:nvPr/>
        </p:nvSpPr>
        <p:spPr>
          <a:xfrm>
            <a:off x="0" y="107254"/>
            <a:ext cx="5991768" cy="646331"/>
          </a:xfrm>
          <a:prstGeom prst="rect">
            <a:avLst/>
          </a:prstGeom>
        </p:spPr>
        <p:txBody>
          <a:bodyPr wrap="none">
            <a:spAutoFit/>
          </a:bodyPr>
          <a:lstStyle/>
          <a:p>
            <a:r>
              <a:rPr lang="en-GB" sz="3600" b="1" dirty="0">
                <a:latin typeface="Calibri" panose="020F0502020204030204" pitchFamily="34" charset="0"/>
                <a:ea typeface="Calibri" panose="020F0502020204030204" pitchFamily="34" charset="0"/>
                <a:cs typeface="Times New Roman" panose="02020603050405020304" pitchFamily="18" charset="0"/>
              </a:rPr>
              <a:t> </a:t>
            </a:r>
            <a:r>
              <a:rPr lang="en-GB" sz="3600" b="1" u="sng" dirty="0">
                <a:latin typeface="Calibri" panose="020F0502020204030204" pitchFamily="34" charset="0"/>
                <a:ea typeface="Calibri" panose="020F0502020204030204" pitchFamily="34" charset="0"/>
                <a:cs typeface="Times New Roman" panose="02020603050405020304" pitchFamily="18" charset="0"/>
              </a:rPr>
              <a:t>Home-School Communication</a:t>
            </a:r>
            <a:endParaRPr lang="en-GB" sz="3600" dirty="0"/>
          </a:p>
        </p:txBody>
      </p:sp>
    </p:spTree>
    <p:extLst>
      <p:ext uri="{BB962C8B-B14F-4D97-AF65-F5344CB8AC3E}">
        <p14:creationId xmlns:p14="http://schemas.microsoft.com/office/powerpoint/2010/main" val="150315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AD65E7-6098-43CB-9BFD-47EFF7E65E19}"/>
              </a:ext>
            </a:extLst>
          </p:cNvPr>
          <p:cNvSpPr/>
          <p:nvPr/>
        </p:nvSpPr>
        <p:spPr>
          <a:xfrm>
            <a:off x="390618" y="772683"/>
            <a:ext cx="11637983" cy="5078313"/>
          </a:xfrm>
          <a:prstGeom prst="rect">
            <a:avLst/>
          </a:prstGeom>
        </p:spPr>
        <p:txBody>
          <a:bodyPr wrap="square">
            <a:spAutoFit/>
          </a:bodyPr>
          <a:lstStyle/>
          <a:p>
            <a:r>
              <a:rPr lang="en-US" b="1" dirty="0"/>
              <a:t>What is "Behaviour for Learning"?</a:t>
            </a:r>
            <a:endParaRPr lang="en-US" dirty="0"/>
          </a:p>
          <a:p>
            <a:pPr>
              <a:buFont typeface="Arial" panose="020B0604020202020204" pitchFamily="34" charset="0"/>
              <a:buChar char="•"/>
            </a:pPr>
            <a:r>
              <a:rPr lang="en-US" dirty="0"/>
              <a:t>  The habits and attitudes that help children learn effectively.</a:t>
            </a:r>
          </a:p>
          <a:p>
            <a:pPr>
              <a:buFont typeface="Arial" panose="020B0604020202020204" pitchFamily="34" charset="0"/>
              <a:buChar char="•"/>
            </a:pPr>
            <a:r>
              <a:rPr lang="en-US" dirty="0"/>
              <a:t>  Includes focus, effort, resilience, cooperation and responsibility.</a:t>
            </a:r>
          </a:p>
          <a:p>
            <a:pPr>
              <a:buFont typeface="Arial" panose="020B0604020202020204" pitchFamily="34" charset="0"/>
              <a:buChar char="•"/>
            </a:pPr>
            <a:r>
              <a:rPr lang="en-US" dirty="0"/>
              <a:t>  Children understand that teacher feedback is not ‘a telling off’ but a dialogue to facilitate progress and learning.</a:t>
            </a:r>
          </a:p>
          <a:p>
            <a:pPr>
              <a:buFont typeface="Arial" panose="020B0604020202020204" pitchFamily="34" charset="0"/>
              <a:buChar char="•"/>
            </a:pPr>
            <a:r>
              <a:rPr lang="en-US" dirty="0"/>
              <a:t>  Children understand that if they have not completed work due to poor </a:t>
            </a:r>
            <a:r>
              <a:rPr lang="en-US" dirty="0" err="1"/>
              <a:t>behaviour</a:t>
            </a:r>
            <a:r>
              <a:rPr lang="en-US" dirty="0"/>
              <a:t> for learning they will be kept in briefly  </a:t>
            </a:r>
          </a:p>
          <a:p>
            <a:r>
              <a:rPr lang="en-US" dirty="0"/>
              <a:t>    to talk through what has happened (teacher professionalism) </a:t>
            </a:r>
          </a:p>
          <a:p>
            <a:pPr>
              <a:buFont typeface="Arial" panose="020B0604020202020204" pitchFamily="34" charset="0"/>
              <a:buChar char="•"/>
            </a:pPr>
            <a:endParaRPr lang="en-US" dirty="0"/>
          </a:p>
          <a:p>
            <a:r>
              <a:rPr lang="en-US" dirty="0"/>
              <a:t>🧠 </a:t>
            </a:r>
            <a:r>
              <a:rPr lang="en-US" b="1" dirty="0"/>
              <a:t>Why It Matters:</a:t>
            </a:r>
            <a:endParaRPr lang="en-US" dirty="0"/>
          </a:p>
          <a:p>
            <a:pPr>
              <a:buFont typeface="Arial" panose="020B0604020202020204" pitchFamily="34" charset="0"/>
              <a:buChar char="•"/>
            </a:pPr>
            <a:r>
              <a:rPr lang="en-US" dirty="0"/>
              <a:t>  Good behaviour supports better learning outcomes.</a:t>
            </a:r>
          </a:p>
          <a:p>
            <a:pPr>
              <a:buFont typeface="Arial" panose="020B0604020202020204" pitchFamily="34" charset="0"/>
              <a:buChar char="•"/>
            </a:pPr>
            <a:r>
              <a:rPr lang="en-US" dirty="0"/>
              <a:t>  Encourages a calm, focused classroom where all children can thrive.</a:t>
            </a:r>
          </a:p>
          <a:p>
            <a:pPr>
              <a:buFont typeface="Arial" panose="020B0604020202020204" pitchFamily="34" charset="0"/>
              <a:buChar char="•"/>
            </a:pPr>
            <a:endParaRPr lang="en-US" dirty="0"/>
          </a:p>
          <a:p>
            <a:r>
              <a:rPr lang="en-US" dirty="0"/>
              <a:t>🏡 </a:t>
            </a:r>
            <a:r>
              <a:rPr lang="en-US" b="1" dirty="0"/>
              <a:t>How You Can Help:</a:t>
            </a:r>
            <a:endParaRPr lang="en-US" dirty="0"/>
          </a:p>
          <a:p>
            <a:pPr>
              <a:buFont typeface="Arial" panose="020B0604020202020204" pitchFamily="34" charset="0"/>
              <a:buChar char="•"/>
            </a:pPr>
            <a:r>
              <a:rPr lang="en-US" b="1" dirty="0"/>
              <a:t>  Talk</a:t>
            </a:r>
            <a:r>
              <a:rPr lang="en-US" dirty="0"/>
              <a:t> about school positively and regularly.</a:t>
            </a:r>
          </a:p>
          <a:p>
            <a:pPr>
              <a:buFont typeface="Arial" panose="020B0604020202020204" pitchFamily="34" charset="0"/>
              <a:buChar char="•"/>
            </a:pPr>
            <a:r>
              <a:rPr lang="en-US" b="1" dirty="0"/>
              <a:t>  Establish routines</a:t>
            </a:r>
            <a:r>
              <a:rPr lang="en-US" dirty="0"/>
              <a:t> (sleep, homework, screen time).</a:t>
            </a:r>
          </a:p>
          <a:p>
            <a:pPr>
              <a:buFont typeface="Arial" panose="020B0604020202020204" pitchFamily="34" charset="0"/>
              <a:buChar char="•"/>
            </a:pPr>
            <a:r>
              <a:rPr lang="en-US" b="1" dirty="0"/>
              <a:t>  Praise effort</a:t>
            </a:r>
            <a:r>
              <a:rPr lang="en-US" dirty="0"/>
              <a:t>, not just results.</a:t>
            </a:r>
          </a:p>
          <a:p>
            <a:pPr>
              <a:buFont typeface="Arial" panose="020B0604020202020204" pitchFamily="34" charset="0"/>
              <a:buChar char="•"/>
            </a:pPr>
            <a:r>
              <a:rPr lang="en-US" b="1" dirty="0"/>
              <a:t>  Model behaviour</a:t>
            </a:r>
            <a:r>
              <a:rPr lang="en-US" dirty="0"/>
              <a:t>: Show kindness, patience, and curiosity.</a:t>
            </a:r>
          </a:p>
          <a:p>
            <a:pPr>
              <a:buFont typeface="Arial" panose="020B0604020202020204" pitchFamily="34" charset="0"/>
              <a:buChar char="•"/>
            </a:pPr>
            <a:r>
              <a:rPr lang="en-US" b="1" dirty="0"/>
              <a:t>  Work with the school</a:t>
            </a:r>
            <a:r>
              <a:rPr lang="en-US" dirty="0"/>
              <a:t>: Stay informed and engaged.</a:t>
            </a:r>
          </a:p>
          <a:p>
            <a:pPr>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5F3013BF-473D-4E1C-B9D4-BFA69509BBF7}"/>
              </a:ext>
            </a:extLst>
          </p:cNvPr>
          <p:cNvSpPr txBox="1"/>
          <p:nvPr/>
        </p:nvSpPr>
        <p:spPr>
          <a:xfrm>
            <a:off x="349741" y="83674"/>
            <a:ext cx="5627759" cy="646331"/>
          </a:xfrm>
          <a:prstGeom prst="rect">
            <a:avLst/>
          </a:prstGeom>
          <a:noFill/>
        </p:spPr>
        <p:txBody>
          <a:bodyPr wrap="none" rtlCol="0">
            <a:spAutoFit/>
          </a:bodyPr>
          <a:lstStyle/>
          <a:p>
            <a:pPr algn="ctr"/>
            <a:r>
              <a:rPr lang="en-US" sz="3600" b="1" u="sng" dirty="0"/>
              <a:t>Behaviour for Learning (R2L)</a:t>
            </a:r>
            <a:endParaRPr lang="en-GB" sz="3600" b="1" u="sng" dirty="0"/>
          </a:p>
        </p:txBody>
      </p:sp>
    </p:spTree>
    <p:extLst>
      <p:ext uri="{BB962C8B-B14F-4D97-AF65-F5344CB8AC3E}">
        <p14:creationId xmlns:p14="http://schemas.microsoft.com/office/powerpoint/2010/main" val="2983733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714ADC-89F0-43F4-9911-9E3CB244A22C}"/>
              </a:ext>
            </a:extLst>
          </p:cNvPr>
          <p:cNvSpPr/>
          <p:nvPr/>
        </p:nvSpPr>
        <p:spPr>
          <a:xfrm>
            <a:off x="455718" y="708786"/>
            <a:ext cx="11558727" cy="5078313"/>
          </a:xfrm>
          <a:prstGeom prst="rect">
            <a:avLst/>
          </a:prstGeom>
        </p:spPr>
        <p:txBody>
          <a:bodyPr wrap="square">
            <a:spAutoFit/>
          </a:bodyPr>
          <a:lstStyle/>
          <a:p>
            <a:r>
              <a:rPr lang="en-US" dirty="0"/>
              <a:t>Hatch Ride has a </a:t>
            </a:r>
            <a:r>
              <a:rPr lang="en-US" b="1" dirty="0"/>
              <a:t>behaviour policy</a:t>
            </a:r>
            <a:r>
              <a:rPr lang="en-US" dirty="0"/>
              <a:t>, which outlines expectations for behaviour and how positive behaviour is encouraged and managed. </a:t>
            </a:r>
          </a:p>
          <a:p>
            <a:r>
              <a:rPr lang="en-US" dirty="0"/>
              <a:t>The policy can be found on the school’s website.</a:t>
            </a:r>
          </a:p>
          <a:p>
            <a:endParaRPr lang="en-US" dirty="0"/>
          </a:p>
          <a:p>
            <a:r>
              <a:rPr lang="en-US" b="1" dirty="0"/>
              <a:t>Positive behaviour:</a:t>
            </a:r>
          </a:p>
          <a:p>
            <a:pPr marL="285750" indent="-285750">
              <a:buFont typeface="Arial" panose="020B0604020202020204" pitchFamily="34" charset="0"/>
              <a:buChar char="•"/>
            </a:pPr>
            <a:r>
              <a:rPr lang="en-US" dirty="0"/>
              <a:t>Creates a safe, respectful environment</a:t>
            </a:r>
          </a:p>
          <a:p>
            <a:pPr marL="285750" indent="-285750">
              <a:buFont typeface="Arial" panose="020B0604020202020204" pitchFamily="34" charset="0"/>
              <a:buChar char="•"/>
            </a:pPr>
            <a:r>
              <a:rPr lang="en-US" dirty="0"/>
              <a:t>Supports learning and emotional wellbeing</a:t>
            </a:r>
          </a:p>
          <a:p>
            <a:pPr marL="285750" indent="-285750">
              <a:buFont typeface="Arial" panose="020B0604020202020204" pitchFamily="34" charset="0"/>
              <a:buChar char="•"/>
            </a:pPr>
            <a:r>
              <a:rPr lang="en-US" dirty="0"/>
              <a:t>Builds social skills and empathy</a:t>
            </a:r>
          </a:p>
          <a:p>
            <a:pPr marL="285750" indent="-285750">
              <a:buFont typeface="Arial" panose="020B0604020202020204" pitchFamily="34" charset="0"/>
              <a:buChar char="•"/>
            </a:pPr>
            <a:r>
              <a:rPr lang="en-US" dirty="0"/>
              <a:t>Reduces disruptions in class</a:t>
            </a:r>
          </a:p>
          <a:p>
            <a:pPr marL="285750" indent="-285750">
              <a:buFont typeface="Arial" panose="020B0604020202020204" pitchFamily="34" charset="0"/>
              <a:buChar char="•"/>
            </a:pPr>
            <a:r>
              <a:rPr lang="en-US" dirty="0"/>
              <a:t>We aim to teach children how to regulate emotions, make positive choices and take responsibility for their behaviour.</a:t>
            </a:r>
          </a:p>
          <a:p>
            <a:pPr>
              <a:buFont typeface="Arial" panose="020B0604020202020204" pitchFamily="34" charset="0"/>
              <a:buChar char="•"/>
            </a:pPr>
            <a:endParaRPr lang="en-US" dirty="0"/>
          </a:p>
          <a:p>
            <a:r>
              <a:rPr lang="en-US" b="1" dirty="0"/>
              <a:t>Key Takeaways for Parents</a:t>
            </a:r>
          </a:p>
          <a:p>
            <a:r>
              <a:rPr lang="en-US" b="1" dirty="0"/>
              <a:t>Stay informed: </a:t>
            </a:r>
            <a:r>
              <a:rPr lang="en-US" dirty="0"/>
              <a:t>Know the school’s rules and systems</a:t>
            </a:r>
          </a:p>
          <a:p>
            <a:r>
              <a:rPr lang="en-US" b="1" dirty="0"/>
              <a:t>Stay supportive: </a:t>
            </a:r>
            <a:r>
              <a:rPr lang="en-US" dirty="0"/>
              <a:t>Support the school with behaviour management and reinforce expectations at home</a:t>
            </a:r>
          </a:p>
          <a:p>
            <a:r>
              <a:rPr lang="en-US" b="1" dirty="0"/>
              <a:t>Stay proactive: </a:t>
            </a:r>
            <a:r>
              <a:rPr lang="en-US" dirty="0"/>
              <a:t>Seek help early if needed</a:t>
            </a:r>
          </a:p>
          <a:p>
            <a:r>
              <a:rPr lang="en-US" b="1" dirty="0"/>
              <a:t>Stay positive: </a:t>
            </a:r>
            <a:r>
              <a:rPr lang="en-US" dirty="0"/>
              <a:t>All children misbehave at some point; it is a normal part of development, but do remember that there are  </a:t>
            </a:r>
          </a:p>
          <a:p>
            <a:r>
              <a:rPr lang="en-US" dirty="0"/>
              <a:t>                         two sides to every story! </a:t>
            </a:r>
          </a:p>
          <a:p>
            <a:pPr>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AADF3D1A-30F6-401E-ADD6-9F5432B89AC3}"/>
              </a:ext>
            </a:extLst>
          </p:cNvPr>
          <p:cNvSpPr txBox="1"/>
          <p:nvPr/>
        </p:nvSpPr>
        <p:spPr>
          <a:xfrm>
            <a:off x="455718" y="62455"/>
            <a:ext cx="4350358" cy="646331"/>
          </a:xfrm>
          <a:prstGeom prst="rect">
            <a:avLst/>
          </a:prstGeom>
          <a:noFill/>
        </p:spPr>
        <p:txBody>
          <a:bodyPr wrap="none" rtlCol="0">
            <a:spAutoFit/>
          </a:bodyPr>
          <a:lstStyle/>
          <a:p>
            <a:pPr algn="ctr"/>
            <a:r>
              <a:rPr lang="en-US" sz="3600" b="1" u="sng" dirty="0"/>
              <a:t>Addressing behaviour</a:t>
            </a:r>
            <a:endParaRPr lang="en-GB" sz="3600" b="1" u="sng" dirty="0"/>
          </a:p>
        </p:txBody>
      </p:sp>
    </p:spTree>
    <p:extLst>
      <p:ext uri="{BB962C8B-B14F-4D97-AF65-F5344CB8AC3E}">
        <p14:creationId xmlns:p14="http://schemas.microsoft.com/office/powerpoint/2010/main" val="3281620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4A945-D59D-4CB4-B702-3D01AB9F3CAC}"/>
              </a:ext>
            </a:extLst>
          </p:cNvPr>
          <p:cNvSpPr txBox="1"/>
          <p:nvPr/>
        </p:nvSpPr>
        <p:spPr>
          <a:xfrm>
            <a:off x="171322" y="171130"/>
            <a:ext cx="6934847" cy="646331"/>
          </a:xfrm>
          <a:prstGeom prst="rect">
            <a:avLst/>
          </a:prstGeom>
          <a:noFill/>
        </p:spPr>
        <p:txBody>
          <a:bodyPr wrap="none" rtlCol="0">
            <a:spAutoFit/>
          </a:bodyPr>
          <a:lstStyle/>
          <a:p>
            <a:r>
              <a:rPr lang="en-US" sz="3600" b="1" u="sng" dirty="0"/>
              <a:t>Child Development Stages - Erikson</a:t>
            </a:r>
            <a:endParaRPr lang="en-GB" sz="3600" b="1" u="sng" dirty="0"/>
          </a:p>
        </p:txBody>
      </p:sp>
      <p:sp>
        <p:nvSpPr>
          <p:cNvPr id="3" name="TextBox 2">
            <a:extLst>
              <a:ext uri="{FF2B5EF4-FFF2-40B4-BE49-F238E27FC236}">
                <a16:creationId xmlns:a16="http://schemas.microsoft.com/office/drawing/2014/main" id="{FF72E79B-4D62-479D-819D-D859A67659AE}"/>
              </a:ext>
            </a:extLst>
          </p:cNvPr>
          <p:cNvSpPr txBox="1"/>
          <p:nvPr/>
        </p:nvSpPr>
        <p:spPr>
          <a:xfrm>
            <a:off x="7106169" y="913717"/>
            <a:ext cx="4865255" cy="3785652"/>
          </a:xfrm>
          <a:prstGeom prst="rect">
            <a:avLst/>
          </a:prstGeom>
          <a:noFill/>
        </p:spPr>
        <p:txBody>
          <a:bodyPr wrap="square" rtlCol="0">
            <a:spAutoFit/>
          </a:bodyPr>
          <a:lstStyle/>
          <a:p>
            <a:r>
              <a:rPr lang="en-GB" sz="1600" b="1" dirty="0"/>
              <a:t>School-Age (6 - 12 years)</a:t>
            </a:r>
          </a:p>
          <a:p>
            <a:endParaRPr lang="en-GB" sz="1600" dirty="0"/>
          </a:p>
          <a:p>
            <a:r>
              <a:rPr lang="en-GB" sz="1600" dirty="0"/>
              <a:t> -   Expand understanding of the physical &amp; social worlds</a:t>
            </a:r>
          </a:p>
          <a:p>
            <a:pPr marL="285750" indent="-285750">
              <a:buFontTx/>
              <a:buChar char="-"/>
            </a:pPr>
            <a:r>
              <a:rPr lang="en-GB" sz="1600" dirty="0"/>
              <a:t>Develop identity &amp; values</a:t>
            </a:r>
          </a:p>
          <a:p>
            <a:pPr marL="285750" indent="-285750">
              <a:buFontTx/>
              <a:buChar char="-"/>
            </a:pPr>
            <a:r>
              <a:rPr lang="en-GB" sz="1600" dirty="0"/>
              <a:t>Develop learning skills</a:t>
            </a:r>
          </a:p>
          <a:p>
            <a:pPr marL="285750" indent="-285750">
              <a:buFontTx/>
              <a:buChar char="-"/>
            </a:pPr>
            <a:r>
              <a:rPr lang="en-GB" sz="1600" dirty="0"/>
              <a:t>Develop tolerance </a:t>
            </a:r>
          </a:p>
          <a:p>
            <a:pPr marL="285750" indent="-285750">
              <a:buFontTx/>
              <a:buChar char="-"/>
            </a:pPr>
            <a:endParaRPr lang="en-GB" sz="1600" dirty="0"/>
          </a:p>
          <a:p>
            <a:pPr marL="285750" indent="-285750">
              <a:buFontTx/>
              <a:buChar char="-"/>
            </a:pPr>
            <a:r>
              <a:rPr lang="en-GB" sz="1600" dirty="0"/>
              <a:t>Self-esteem and the esteem of others is gained through the successful completion of realistic tasks and the achievement of meaningful goals </a:t>
            </a:r>
          </a:p>
          <a:p>
            <a:pPr marL="285750" indent="-285750">
              <a:buFontTx/>
              <a:buChar char="-"/>
            </a:pPr>
            <a:endParaRPr lang="en-GB" sz="1600" dirty="0"/>
          </a:p>
          <a:p>
            <a:pPr marL="285750" indent="-285750">
              <a:buFontTx/>
              <a:buChar char="-"/>
            </a:pPr>
            <a:r>
              <a:rPr lang="en-GB" sz="1600" dirty="0"/>
              <a:t>Failure is development</a:t>
            </a:r>
          </a:p>
          <a:p>
            <a:pPr marL="285750" indent="-285750">
              <a:buFontTx/>
              <a:buChar char="-"/>
            </a:pPr>
            <a:r>
              <a:rPr lang="en-GB" sz="1600" dirty="0"/>
              <a:t>Failure helps develop competence</a:t>
            </a:r>
          </a:p>
          <a:p>
            <a:pPr marL="285750" indent="-285750">
              <a:buFontTx/>
              <a:buChar char="-"/>
            </a:pPr>
            <a:r>
              <a:rPr lang="en-GB" sz="1600" dirty="0"/>
              <a:t>Competence at specific task produces feeling of being useful and able to contribute</a:t>
            </a:r>
          </a:p>
        </p:txBody>
      </p:sp>
      <p:pic>
        <p:nvPicPr>
          <p:cNvPr id="4" name="Picture 3">
            <a:extLst>
              <a:ext uri="{FF2B5EF4-FFF2-40B4-BE49-F238E27FC236}">
                <a16:creationId xmlns:a16="http://schemas.microsoft.com/office/drawing/2014/main" id="{2CC1C424-1D39-46CB-9520-C3BF760B5FA6}"/>
              </a:ext>
            </a:extLst>
          </p:cNvPr>
          <p:cNvPicPr>
            <a:picLocks noChangeAspect="1"/>
          </p:cNvPicPr>
          <p:nvPr/>
        </p:nvPicPr>
        <p:blipFill>
          <a:blip r:embed="rId2"/>
          <a:stretch>
            <a:fillRect/>
          </a:stretch>
        </p:blipFill>
        <p:spPr>
          <a:xfrm>
            <a:off x="171322" y="917129"/>
            <a:ext cx="6653463" cy="3577225"/>
          </a:xfrm>
          <a:prstGeom prst="rect">
            <a:avLst/>
          </a:prstGeom>
        </p:spPr>
      </p:pic>
    </p:spTree>
    <p:extLst>
      <p:ext uri="{BB962C8B-B14F-4D97-AF65-F5344CB8AC3E}">
        <p14:creationId xmlns:p14="http://schemas.microsoft.com/office/powerpoint/2010/main" val="2766067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067488-6270-4531-94B4-55A3C6BAB3C6}"/>
              </a:ext>
            </a:extLst>
          </p:cNvPr>
          <p:cNvSpPr txBox="1"/>
          <p:nvPr/>
        </p:nvSpPr>
        <p:spPr>
          <a:xfrm>
            <a:off x="411292" y="187132"/>
            <a:ext cx="2447017" cy="646331"/>
          </a:xfrm>
          <a:prstGeom prst="rect">
            <a:avLst/>
          </a:prstGeom>
          <a:noFill/>
        </p:spPr>
        <p:txBody>
          <a:bodyPr wrap="none" rtlCol="0">
            <a:spAutoFit/>
          </a:bodyPr>
          <a:lstStyle/>
          <a:p>
            <a:r>
              <a:rPr lang="en-US" sz="3600" b="1" u="sng" dirty="0"/>
              <a:t>Assessment</a:t>
            </a:r>
            <a:endParaRPr lang="en-GB" sz="3600" b="1" u="sng" dirty="0"/>
          </a:p>
        </p:txBody>
      </p:sp>
      <p:sp>
        <p:nvSpPr>
          <p:cNvPr id="3" name="Rectangle 2">
            <a:extLst>
              <a:ext uri="{FF2B5EF4-FFF2-40B4-BE49-F238E27FC236}">
                <a16:creationId xmlns:a16="http://schemas.microsoft.com/office/drawing/2014/main" id="{2FEAD746-7348-472C-95A5-AD980ACD88E6}"/>
              </a:ext>
            </a:extLst>
          </p:cNvPr>
          <p:cNvSpPr/>
          <p:nvPr/>
        </p:nvSpPr>
        <p:spPr>
          <a:xfrm>
            <a:off x="411292" y="1013937"/>
            <a:ext cx="11067496" cy="3416320"/>
          </a:xfrm>
          <a:prstGeom prst="rect">
            <a:avLst/>
          </a:prstGeom>
        </p:spPr>
        <p:txBody>
          <a:bodyPr wrap="square">
            <a:spAutoFit/>
          </a:bodyPr>
          <a:lstStyle/>
          <a:p>
            <a:r>
              <a:rPr lang="en-US" b="1" dirty="0"/>
              <a:t>All children are assessed in school, either through lesson planning, teacher questioning and feedback or through formal assessments.</a:t>
            </a:r>
          </a:p>
          <a:p>
            <a:endParaRPr lang="en-US" dirty="0"/>
          </a:p>
          <a:p>
            <a:pPr marL="285750" indent="-285750">
              <a:buFont typeface="Arial" panose="020B0604020202020204" pitchFamily="34" charset="0"/>
              <a:buChar char="•"/>
            </a:pPr>
            <a:r>
              <a:rPr lang="en-US" dirty="0"/>
              <a:t>Our formal assessments are used to measure a child’s learning and progress against national or curriculum standards at specific points in the year.</a:t>
            </a:r>
          </a:p>
          <a:p>
            <a:pPr marL="285750" indent="-285750">
              <a:buFont typeface="Arial" panose="020B0604020202020204" pitchFamily="34" charset="0"/>
              <a:buChar char="•"/>
            </a:pPr>
            <a:r>
              <a:rPr lang="en-US" dirty="0"/>
              <a:t>They also to identify strengths and areas where more support may be needed.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children take similar formal tests under similar conditions (timing, level of support etc.) </a:t>
            </a:r>
          </a:p>
          <a:p>
            <a:pPr marL="285750" indent="-285750">
              <a:buFont typeface="Arial" panose="020B0604020202020204" pitchFamily="34" charset="0"/>
              <a:buChar char="•"/>
            </a:pPr>
            <a:r>
              <a:rPr lang="en-US" dirty="0"/>
              <a:t>They will be supported where necessary and in-line with normal classroom practice.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is important that children become familiar with assessments that are appropriate for their age as this is an intrinsic part of school life. </a:t>
            </a:r>
          </a:p>
        </p:txBody>
      </p:sp>
      <p:pic>
        <p:nvPicPr>
          <p:cNvPr id="4" name="Picture 3">
            <a:extLst>
              <a:ext uri="{FF2B5EF4-FFF2-40B4-BE49-F238E27FC236}">
                <a16:creationId xmlns:a16="http://schemas.microsoft.com/office/drawing/2014/main" id="{D7CEFF8C-1755-4BE8-807D-BF2C3ABA4917}"/>
              </a:ext>
            </a:extLst>
          </p:cNvPr>
          <p:cNvPicPr>
            <a:picLocks noChangeAspect="1"/>
          </p:cNvPicPr>
          <p:nvPr/>
        </p:nvPicPr>
        <p:blipFill>
          <a:blip r:embed="rId2"/>
          <a:stretch>
            <a:fillRect/>
          </a:stretch>
        </p:blipFill>
        <p:spPr>
          <a:xfrm>
            <a:off x="9894029" y="4186990"/>
            <a:ext cx="2102116" cy="2005553"/>
          </a:xfrm>
          <a:prstGeom prst="rect">
            <a:avLst/>
          </a:prstGeom>
        </p:spPr>
      </p:pic>
    </p:spTree>
    <p:extLst>
      <p:ext uri="{BB962C8B-B14F-4D97-AF65-F5344CB8AC3E}">
        <p14:creationId xmlns:p14="http://schemas.microsoft.com/office/powerpoint/2010/main" val="1858826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780E2B-545E-411F-88D2-B98FD1088CC9}"/>
              </a:ext>
            </a:extLst>
          </p:cNvPr>
          <p:cNvSpPr txBox="1"/>
          <p:nvPr/>
        </p:nvSpPr>
        <p:spPr>
          <a:xfrm>
            <a:off x="321639" y="125755"/>
            <a:ext cx="5011437" cy="1200329"/>
          </a:xfrm>
          <a:prstGeom prst="rect">
            <a:avLst/>
          </a:prstGeom>
          <a:noFill/>
        </p:spPr>
        <p:txBody>
          <a:bodyPr wrap="none" rtlCol="0">
            <a:spAutoFit/>
          </a:bodyPr>
          <a:lstStyle/>
          <a:p>
            <a:r>
              <a:rPr lang="en-US" sz="3600" b="1" u="sng" dirty="0"/>
              <a:t>Packed Lunches &amp; Snacks</a:t>
            </a:r>
          </a:p>
          <a:p>
            <a:endParaRPr lang="en-GB" sz="3600" b="1" u="sng" dirty="0"/>
          </a:p>
        </p:txBody>
      </p:sp>
      <p:sp>
        <p:nvSpPr>
          <p:cNvPr id="3" name="Rectangle 2">
            <a:extLst>
              <a:ext uri="{FF2B5EF4-FFF2-40B4-BE49-F238E27FC236}">
                <a16:creationId xmlns:a16="http://schemas.microsoft.com/office/drawing/2014/main" id="{EBF3A040-0762-4149-8A72-C25A7104FB4B}"/>
              </a:ext>
            </a:extLst>
          </p:cNvPr>
          <p:cNvSpPr/>
          <p:nvPr/>
        </p:nvSpPr>
        <p:spPr>
          <a:xfrm>
            <a:off x="389281" y="814607"/>
            <a:ext cx="11562146" cy="3139321"/>
          </a:xfrm>
          <a:prstGeom prst="rect">
            <a:avLst/>
          </a:prstGeom>
        </p:spPr>
        <p:txBody>
          <a:bodyPr wrap="square">
            <a:spAutoFit/>
          </a:bodyPr>
          <a:lstStyle/>
          <a:p>
            <a:r>
              <a:rPr lang="en-US" b="1" dirty="0"/>
              <a:t>Key Stage One:</a:t>
            </a:r>
          </a:p>
          <a:p>
            <a:r>
              <a:rPr lang="en-US" dirty="0"/>
              <a:t>Children in KS1 and Reception receive a free piece of fruit or vegetable everyday at breaktime as part                                     of the Government’s School Fruit and Vegetable Scheme . </a:t>
            </a:r>
          </a:p>
          <a:p>
            <a:endParaRPr lang="en-US" dirty="0"/>
          </a:p>
          <a:p>
            <a:r>
              <a:rPr lang="en-US" dirty="0"/>
              <a:t>Children up to the age of five are eligible for free milk every day. </a:t>
            </a:r>
          </a:p>
          <a:p>
            <a:r>
              <a:rPr lang="en-US" dirty="0"/>
              <a:t>If any other children would like milk, it can be ordered at a subsidised price. Contact the office for further details.</a:t>
            </a:r>
          </a:p>
          <a:p>
            <a:endParaRPr lang="en-US" dirty="0"/>
          </a:p>
          <a:p>
            <a:r>
              <a:rPr lang="en-US" b="1" dirty="0"/>
              <a:t>Key Stage Two:</a:t>
            </a:r>
          </a:p>
          <a:p>
            <a:r>
              <a:rPr lang="en-US" dirty="0"/>
              <a:t>Breaktime snacks </a:t>
            </a:r>
            <a:r>
              <a:rPr lang="en-US" b="1" dirty="0"/>
              <a:t>should be a piece of fruit, crackers, rice cake, cheese, cereal bar (no nuts or chocolate). </a:t>
            </a:r>
            <a:endParaRPr lang="en-US" dirty="0"/>
          </a:p>
          <a:p>
            <a:r>
              <a:rPr lang="en-US" sz="1600" b="1" dirty="0">
                <a:solidFill>
                  <a:schemeClr val="accent1"/>
                </a:solidFill>
              </a:rPr>
              <a:t>*Snacks should not include sweets, chocolate, crisps (or other salty snacks), pastries or cakes.  </a:t>
            </a:r>
          </a:p>
          <a:p>
            <a:r>
              <a:rPr lang="en-US" sz="1600" b="1" dirty="0">
                <a:solidFill>
                  <a:schemeClr val="accent1"/>
                </a:solidFill>
              </a:rPr>
              <a:t>  These will be removed and returned at the end of day.</a:t>
            </a:r>
            <a:endParaRPr lang="en-GB" sz="1600" b="1" dirty="0">
              <a:solidFill>
                <a:schemeClr val="accent1"/>
              </a:solidFill>
            </a:endParaRPr>
          </a:p>
        </p:txBody>
      </p:sp>
      <p:sp>
        <p:nvSpPr>
          <p:cNvPr id="5" name="Rectangle 4">
            <a:extLst>
              <a:ext uri="{FF2B5EF4-FFF2-40B4-BE49-F238E27FC236}">
                <a16:creationId xmlns:a16="http://schemas.microsoft.com/office/drawing/2014/main" id="{6400A515-E4C5-498A-8277-1FE30E565D80}"/>
              </a:ext>
            </a:extLst>
          </p:cNvPr>
          <p:cNvSpPr/>
          <p:nvPr/>
        </p:nvSpPr>
        <p:spPr>
          <a:xfrm>
            <a:off x="389281" y="3958391"/>
            <a:ext cx="10999977" cy="1477328"/>
          </a:xfrm>
          <a:prstGeom prst="rect">
            <a:avLst/>
          </a:prstGeom>
        </p:spPr>
        <p:txBody>
          <a:bodyPr wrap="square">
            <a:spAutoFit/>
          </a:bodyPr>
          <a:lstStyle/>
          <a:p>
            <a:r>
              <a:rPr lang="en-US" u="sng" dirty="0"/>
              <a:t>Special diets and </a:t>
            </a:r>
            <a:r>
              <a:rPr lang="en-US" b="1" u="sng" dirty="0"/>
              <a:t>allergies</a:t>
            </a:r>
          </a:p>
          <a:p>
            <a:r>
              <a:rPr lang="en-US" dirty="0"/>
              <a:t>The school </a:t>
            </a:r>
            <a:r>
              <a:rPr lang="en-US" dirty="0" err="1"/>
              <a:t>recognises</a:t>
            </a:r>
            <a:r>
              <a:rPr lang="en-US" dirty="0"/>
              <a:t> that some pupils may require special diets that do not allow for the standards to be met exactly. </a:t>
            </a:r>
          </a:p>
          <a:p>
            <a:r>
              <a:rPr lang="en-US" dirty="0"/>
              <a:t>In this case, parents and carers are urged to be responsible in ensuring that packed lunches are as healthy as possible. For these reasons </a:t>
            </a:r>
            <a:r>
              <a:rPr lang="en-US" b="1" dirty="0"/>
              <a:t>pupils are not permitted to swap food items. </a:t>
            </a:r>
            <a:endParaRPr lang="en-GB" b="1" dirty="0"/>
          </a:p>
        </p:txBody>
      </p:sp>
      <p:sp>
        <p:nvSpPr>
          <p:cNvPr id="7" name="TextBox 6">
            <a:extLst>
              <a:ext uri="{FF2B5EF4-FFF2-40B4-BE49-F238E27FC236}">
                <a16:creationId xmlns:a16="http://schemas.microsoft.com/office/drawing/2014/main" id="{86ADCE52-615E-4D04-AA40-67EFF7D4DFBE}"/>
              </a:ext>
            </a:extLst>
          </p:cNvPr>
          <p:cNvSpPr txBox="1"/>
          <p:nvPr/>
        </p:nvSpPr>
        <p:spPr>
          <a:xfrm>
            <a:off x="903136" y="5471815"/>
            <a:ext cx="10385728" cy="800219"/>
          </a:xfrm>
          <a:prstGeom prst="rect">
            <a:avLst/>
          </a:prstGeom>
          <a:noFill/>
        </p:spPr>
        <p:txBody>
          <a:bodyPr wrap="none" rtlCol="0">
            <a:spAutoFit/>
          </a:bodyPr>
          <a:lstStyle/>
          <a:p>
            <a:pPr algn="ctr"/>
            <a:r>
              <a:rPr lang="en-US" sz="2200" b="1" dirty="0">
                <a:solidFill>
                  <a:schemeClr val="accent1"/>
                </a:solidFill>
              </a:rPr>
              <a:t>This is a nut free site and no nuts or nut products are to be brought onto the school site</a:t>
            </a:r>
            <a:endParaRPr lang="en-US" sz="2400" b="1" dirty="0">
              <a:solidFill>
                <a:schemeClr val="accent1"/>
              </a:solidFill>
            </a:endParaRPr>
          </a:p>
          <a:p>
            <a:pPr algn="ctr"/>
            <a:r>
              <a:rPr lang="en-US" sz="2400" b="1" dirty="0">
                <a:solidFill>
                  <a:schemeClr val="accent1"/>
                </a:solidFill>
              </a:rPr>
              <a:t>NO SEEDED BREAD – air-born allergy present  </a:t>
            </a:r>
            <a:endParaRPr lang="en-GB" sz="2400" b="1" dirty="0">
              <a:solidFill>
                <a:schemeClr val="accent1"/>
              </a:solidFill>
            </a:endParaRPr>
          </a:p>
        </p:txBody>
      </p:sp>
      <p:pic>
        <p:nvPicPr>
          <p:cNvPr id="8" name="Picture 7">
            <a:extLst>
              <a:ext uri="{FF2B5EF4-FFF2-40B4-BE49-F238E27FC236}">
                <a16:creationId xmlns:a16="http://schemas.microsoft.com/office/drawing/2014/main" id="{F14B34B1-9DB2-6D8E-EE2D-D73B7B4815FD}"/>
              </a:ext>
            </a:extLst>
          </p:cNvPr>
          <p:cNvPicPr>
            <a:picLocks noChangeAspect="1"/>
          </p:cNvPicPr>
          <p:nvPr/>
        </p:nvPicPr>
        <p:blipFill>
          <a:blip r:embed="rId2"/>
          <a:stretch>
            <a:fillRect/>
          </a:stretch>
        </p:blipFill>
        <p:spPr>
          <a:xfrm>
            <a:off x="10019150" y="47711"/>
            <a:ext cx="1932277" cy="1932277"/>
          </a:xfrm>
          <a:prstGeom prst="rect">
            <a:avLst/>
          </a:prstGeom>
        </p:spPr>
      </p:pic>
    </p:spTree>
    <p:extLst>
      <p:ext uri="{BB962C8B-B14F-4D97-AF65-F5344CB8AC3E}">
        <p14:creationId xmlns:p14="http://schemas.microsoft.com/office/powerpoint/2010/main" val="2452313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E14A94-2DF1-F7EC-A03D-4DCC99B24B54}"/>
              </a:ext>
            </a:extLst>
          </p:cNvPr>
          <p:cNvSpPr txBox="1"/>
          <p:nvPr/>
        </p:nvSpPr>
        <p:spPr>
          <a:xfrm>
            <a:off x="417891" y="3557465"/>
            <a:ext cx="9859993" cy="2031325"/>
          </a:xfrm>
          <a:prstGeom prst="rect">
            <a:avLst/>
          </a:prstGeom>
          <a:noFill/>
        </p:spPr>
        <p:txBody>
          <a:bodyPr wrap="square" rtlCol="0">
            <a:spAutoFit/>
          </a:bodyPr>
          <a:lstStyle/>
          <a:p>
            <a:r>
              <a:rPr lang="en-GB" b="1" u="sng" dirty="0"/>
              <a:t>Quality First Teaching</a:t>
            </a:r>
          </a:p>
          <a:p>
            <a:r>
              <a:rPr lang="en-GB" dirty="0"/>
              <a:t>Ordinarily Available</a:t>
            </a:r>
          </a:p>
          <a:p>
            <a:r>
              <a:rPr lang="en-GB" dirty="0"/>
              <a:t>Intervention – long term and short term – daily/one-off</a:t>
            </a:r>
          </a:p>
          <a:p>
            <a:r>
              <a:rPr lang="en-GB" dirty="0"/>
              <a:t>Fidget ‘tools’</a:t>
            </a:r>
          </a:p>
          <a:p>
            <a:endParaRPr lang="en-GB" dirty="0"/>
          </a:p>
          <a:p>
            <a:endParaRPr lang="en-GB" dirty="0"/>
          </a:p>
          <a:p>
            <a:endParaRPr lang="en-GB" dirty="0"/>
          </a:p>
        </p:txBody>
      </p:sp>
      <p:sp>
        <p:nvSpPr>
          <p:cNvPr id="3" name="TextBox 2">
            <a:extLst>
              <a:ext uri="{FF2B5EF4-FFF2-40B4-BE49-F238E27FC236}">
                <a16:creationId xmlns:a16="http://schemas.microsoft.com/office/drawing/2014/main" id="{5A2393DE-9A7B-B08B-B95C-94BC1D4DDC41}"/>
              </a:ext>
            </a:extLst>
          </p:cNvPr>
          <p:cNvSpPr txBox="1"/>
          <p:nvPr/>
        </p:nvSpPr>
        <p:spPr>
          <a:xfrm>
            <a:off x="321639" y="125755"/>
            <a:ext cx="3586238" cy="1200329"/>
          </a:xfrm>
          <a:prstGeom prst="rect">
            <a:avLst/>
          </a:prstGeom>
          <a:noFill/>
        </p:spPr>
        <p:txBody>
          <a:bodyPr wrap="none" rtlCol="0">
            <a:spAutoFit/>
          </a:bodyPr>
          <a:lstStyle/>
          <a:p>
            <a:r>
              <a:rPr lang="en-US" sz="3600" b="1" u="sng" dirty="0"/>
              <a:t>Inclusive Practice </a:t>
            </a:r>
          </a:p>
          <a:p>
            <a:endParaRPr lang="en-GB" sz="3600" b="1" u="sng" dirty="0"/>
          </a:p>
        </p:txBody>
      </p:sp>
      <p:sp>
        <p:nvSpPr>
          <p:cNvPr id="5" name="TextBox 4">
            <a:extLst>
              <a:ext uri="{FF2B5EF4-FFF2-40B4-BE49-F238E27FC236}">
                <a16:creationId xmlns:a16="http://schemas.microsoft.com/office/drawing/2014/main" id="{52841430-3133-BB62-5A05-6CFBF5CD5281}"/>
              </a:ext>
            </a:extLst>
          </p:cNvPr>
          <p:cNvSpPr txBox="1"/>
          <p:nvPr/>
        </p:nvSpPr>
        <p:spPr>
          <a:xfrm>
            <a:off x="5776367" y="371976"/>
            <a:ext cx="6093994" cy="1600438"/>
          </a:xfrm>
          <a:prstGeom prst="rect">
            <a:avLst/>
          </a:prstGeom>
          <a:noFill/>
        </p:spPr>
        <p:txBody>
          <a:bodyPr wrap="square">
            <a:spAutoFit/>
          </a:bodyPr>
          <a:lstStyle/>
          <a:p>
            <a:pPr algn="ctr"/>
            <a:r>
              <a:rPr lang="en-GB" sz="2000" b="1" dirty="0">
                <a:solidFill>
                  <a:srgbClr val="7030A0"/>
                </a:solidFill>
              </a:rPr>
              <a:t>“Leaders have established a welcoming culture where pupils are known well and valued as individuals.”</a:t>
            </a:r>
          </a:p>
          <a:p>
            <a:endParaRPr lang="en-GB" sz="2000" dirty="0"/>
          </a:p>
          <a:p>
            <a:pPr algn="r"/>
            <a:r>
              <a:rPr lang="en-GB" dirty="0">
                <a:solidFill>
                  <a:srgbClr val="7030A0"/>
                </a:solidFill>
              </a:rPr>
              <a:t>Ofsted July 2026</a:t>
            </a:r>
          </a:p>
          <a:p>
            <a:pPr algn="ctr"/>
            <a:endParaRPr lang="en-GB" sz="2000" b="1" dirty="0">
              <a:solidFill>
                <a:srgbClr val="7030A0"/>
              </a:solidFill>
            </a:endParaRPr>
          </a:p>
        </p:txBody>
      </p:sp>
      <p:sp>
        <p:nvSpPr>
          <p:cNvPr id="7" name="TextBox 6">
            <a:extLst>
              <a:ext uri="{FF2B5EF4-FFF2-40B4-BE49-F238E27FC236}">
                <a16:creationId xmlns:a16="http://schemas.microsoft.com/office/drawing/2014/main" id="{AD48BB90-D5F9-623F-0D11-7BCFB8345C24}"/>
              </a:ext>
            </a:extLst>
          </p:cNvPr>
          <p:cNvSpPr txBox="1"/>
          <p:nvPr/>
        </p:nvSpPr>
        <p:spPr>
          <a:xfrm>
            <a:off x="417891" y="1490008"/>
            <a:ext cx="6752929" cy="1938992"/>
          </a:xfrm>
          <a:prstGeom prst="rect">
            <a:avLst/>
          </a:prstGeom>
          <a:noFill/>
        </p:spPr>
        <p:txBody>
          <a:bodyPr wrap="square">
            <a:spAutoFit/>
          </a:bodyPr>
          <a:lstStyle/>
          <a:p>
            <a:pPr algn="ctr"/>
            <a:r>
              <a:rPr lang="en-GB" sz="2000" b="1" dirty="0">
                <a:solidFill>
                  <a:srgbClr val="7030A0"/>
                </a:solidFill>
              </a:rPr>
              <a:t>“Staff build positive relationships with pupils and use a range of approaches to help them participate fully in learning and school life.”</a:t>
            </a:r>
          </a:p>
          <a:p>
            <a:endParaRPr lang="en-GB" sz="2000" dirty="0"/>
          </a:p>
          <a:p>
            <a:pPr algn="r"/>
            <a:r>
              <a:rPr lang="en-GB" dirty="0">
                <a:solidFill>
                  <a:srgbClr val="7030A0"/>
                </a:solidFill>
              </a:rPr>
              <a:t>Ofsted July 2026</a:t>
            </a:r>
          </a:p>
          <a:p>
            <a:pPr algn="ctr"/>
            <a:endParaRPr lang="en-GB" sz="2000" b="1" dirty="0">
              <a:solidFill>
                <a:srgbClr val="7030A0"/>
              </a:solidFill>
            </a:endParaRPr>
          </a:p>
        </p:txBody>
      </p:sp>
    </p:spTree>
    <p:extLst>
      <p:ext uri="{BB962C8B-B14F-4D97-AF65-F5344CB8AC3E}">
        <p14:creationId xmlns:p14="http://schemas.microsoft.com/office/powerpoint/2010/main" val="4055377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F72446-1026-2805-F27A-F0BB892DC002}"/>
              </a:ext>
            </a:extLst>
          </p:cNvPr>
          <p:cNvSpPr txBox="1"/>
          <p:nvPr/>
        </p:nvSpPr>
        <p:spPr>
          <a:xfrm>
            <a:off x="140178" y="233499"/>
            <a:ext cx="2984740" cy="646331"/>
          </a:xfrm>
          <a:prstGeom prst="rect">
            <a:avLst/>
          </a:prstGeom>
          <a:noFill/>
        </p:spPr>
        <p:txBody>
          <a:bodyPr wrap="square" rtlCol="0">
            <a:spAutoFit/>
          </a:bodyPr>
          <a:lstStyle/>
          <a:p>
            <a:r>
              <a:rPr lang="en-GB" sz="3600" b="1" u="sng" dirty="0"/>
              <a:t>Safeguarding</a:t>
            </a:r>
          </a:p>
        </p:txBody>
      </p:sp>
      <p:sp>
        <p:nvSpPr>
          <p:cNvPr id="4" name="TextBox 3">
            <a:extLst>
              <a:ext uri="{FF2B5EF4-FFF2-40B4-BE49-F238E27FC236}">
                <a16:creationId xmlns:a16="http://schemas.microsoft.com/office/drawing/2014/main" id="{AC7EB4E0-2EE8-36E5-2F8A-19226642CFB2}"/>
              </a:ext>
            </a:extLst>
          </p:cNvPr>
          <p:cNvSpPr txBox="1"/>
          <p:nvPr/>
        </p:nvSpPr>
        <p:spPr>
          <a:xfrm>
            <a:off x="1611342" y="1108625"/>
            <a:ext cx="8969316" cy="1754326"/>
          </a:xfrm>
          <a:prstGeom prst="rect">
            <a:avLst/>
          </a:prstGeom>
          <a:noFill/>
        </p:spPr>
        <p:txBody>
          <a:bodyPr wrap="square">
            <a:spAutoFit/>
          </a:bodyPr>
          <a:lstStyle/>
          <a:p>
            <a:r>
              <a:rPr lang="en-GB" b="1" i="1" dirty="0">
                <a:solidFill>
                  <a:srgbClr val="7030A0"/>
                </a:solidFill>
              </a:rPr>
              <a:t>“The safeguarding standards are met. This means that leaders and/or those responsible for</a:t>
            </a:r>
          </a:p>
          <a:p>
            <a:r>
              <a:rPr lang="en-GB" b="1" i="1" dirty="0">
                <a:solidFill>
                  <a:srgbClr val="7030A0"/>
                </a:solidFill>
              </a:rPr>
              <a:t>governance and oversight fulfil their specific responsibilities and have established an open</a:t>
            </a:r>
          </a:p>
          <a:p>
            <a:r>
              <a:rPr lang="en-GB" b="1" i="1" dirty="0">
                <a:solidFill>
                  <a:srgbClr val="7030A0"/>
                </a:solidFill>
              </a:rPr>
              <a:t>culture in which safeguarding is everyone's responsibility and concerns are actively</a:t>
            </a:r>
          </a:p>
          <a:p>
            <a:r>
              <a:rPr lang="en-GB" b="1" i="1" dirty="0">
                <a:solidFill>
                  <a:srgbClr val="7030A0"/>
                </a:solidFill>
              </a:rPr>
              <a:t>identified, acted upon and managed. As a result, pupils are made safer and feel safe.” </a:t>
            </a:r>
          </a:p>
          <a:p>
            <a:endParaRPr lang="en-GB" dirty="0"/>
          </a:p>
          <a:p>
            <a:pPr algn="r"/>
            <a:r>
              <a:rPr lang="en-GB" dirty="0">
                <a:solidFill>
                  <a:srgbClr val="7030A0"/>
                </a:solidFill>
              </a:rPr>
              <a:t>Ofsted July 2026</a:t>
            </a:r>
          </a:p>
        </p:txBody>
      </p:sp>
      <p:sp>
        <p:nvSpPr>
          <p:cNvPr id="5" name="TextBox 4">
            <a:extLst>
              <a:ext uri="{FF2B5EF4-FFF2-40B4-BE49-F238E27FC236}">
                <a16:creationId xmlns:a16="http://schemas.microsoft.com/office/drawing/2014/main" id="{92E36E48-672C-5DEF-AD75-DBE021F02D0C}"/>
              </a:ext>
            </a:extLst>
          </p:cNvPr>
          <p:cNvSpPr txBox="1"/>
          <p:nvPr/>
        </p:nvSpPr>
        <p:spPr>
          <a:xfrm>
            <a:off x="329619" y="2406062"/>
            <a:ext cx="6305909" cy="3970318"/>
          </a:xfrm>
          <a:prstGeom prst="rect">
            <a:avLst/>
          </a:prstGeom>
          <a:noFill/>
        </p:spPr>
        <p:txBody>
          <a:bodyPr wrap="square" rtlCol="0">
            <a:spAutoFit/>
          </a:bodyPr>
          <a:lstStyle/>
          <a:p>
            <a:r>
              <a:rPr lang="en-GB" b="1" u="sng" dirty="0"/>
              <a:t>Assemblies </a:t>
            </a:r>
          </a:p>
          <a:p>
            <a:r>
              <a:rPr lang="en-GB" dirty="0"/>
              <a:t>NSPCC</a:t>
            </a:r>
          </a:p>
          <a:p>
            <a:r>
              <a:rPr lang="en-GB" dirty="0"/>
              <a:t>PANTs – </a:t>
            </a:r>
            <a:r>
              <a:rPr lang="en-GB" dirty="0" err="1"/>
              <a:t>Pantasaurs</a:t>
            </a:r>
            <a:r>
              <a:rPr lang="en-GB" dirty="0"/>
              <a:t> </a:t>
            </a:r>
          </a:p>
          <a:p>
            <a:endParaRPr lang="en-GB" dirty="0"/>
          </a:p>
          <a:p>
            <a:r>
              <a:rPr lang="en-GB" b="1" u="sng" dirty="0"/>
              <a:t>KCSIE Updates </a:t>
            </a:r>
          </a:p>
          <a:p>
            <a:r>
              <a:rPr lang="en-GB" dirty="0"/>
              <a:t>AI – AI generated images, misinformation and risks of AI </a:t>
            </a:r>
          </a:p>
          <a:p>
            <a:r>
              <a:rPr lang="en-GB" dirty="0"/>
              <a:t>Respect and attitudes online – misogyny </a:t>
            </a:r>
          </a:p>
          <a:p>
            <a:r>
              <a:rPr lang="en-GB" dirty="0"/>
              <a:t>Child-on-child abuse – verbal, online, bullying </a:t>
            </a:r>
          </a:p>
          <a:p>
            <a:r>
              <a:rPr lang="en-GB" dirty="0"/>
              <a:t>Gender Questioning – schools working with parents </a:t>
            </a:r>
          </a:p>
          <a:p>
            <a:endParaRPr lang="en-GB" dirty="0"/>
          </a:p>
          <a:p>
            <a:r>
              <a:rPr lang="en-GB" b="1" u="sng" dirty="0"/>
              <a:t>External Agencies</a:t>
            </a:r>
          </a:p>
          <a:p>
            <a:r>
              <a:rPr lang="en-GB" dirty="0"/>
              <a:t>Meeting threshold</a:t>
            </a:r>
          </a:p>
          <a:p>
            <a:r>
              <a:rPr lang="en-GB" dirty="0"/>
              <a:t>A collaborative approach to safeguarding</a:t>
            </a:r>
          </a:p>
          <a:p>
            <a:endParaRPr lang="en-GB" dirty="0"/>
          </a:p>
        </p:txBody>
      </p:sp>
    </p:spTree>
    <p:extLst>
      <p:ext uri="{BB962C8B-B14F-4D97-AF65-F5344CB8AC3E}">
        <p14:creationId xmlns:p14="http://schemas.microsoft.com/office/powerpoint/2010/main" val="1764827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F6FD0F-BB57-0ADD-EA08-5FB9524EE115}"/>
              </a:ext>
            </a:extLst>
          </p:cNvPr>
          <p:cNvSpPr txBox="1"/>
          <p:nvPr/>
        </p:nvSpPr>
        <p:spPr>
          <a:xfrm>
            <a:off x="140178" y="881355"/>
            <a:ext cx="8289985" cy="5078313"/>
          </a:xfrm>
          <a:prstGeom prst="rect">
            <a:avLst/>
          </a:prstGeom>
          <a:noFill/>
        </p:spPr>
        <p:txBody>
          <a:bodyPr wrap="square" rtlCol="0">
            <a:spAutoFit/>
          </a:bodyPr>
          <a:lstStyle/>
          <a:p>
            <a:r>
              <a:rPr lang="en-GB" b="1" dirty="0"/>
              <a:t>Trips deadlines</a:t>
            </a:r>
          </a:p>
          <a:p>
            <a:endParaRPr lang="en-GB" b="1" dirty="0"/>
          </a:p>
          <a:p>
            <a:endParaRPr lang="en-GB" b="1" dirty="0"/>
          </a:p>
          <a:p>
            <a:endParaRPr lang="en-GB" b="1" dirty="0"/>
          </a:p>
          <a:p>
            <a:endParaRPr lang="en-GB" b="1" dirty="0"/>
          </a:p>
          <a:p>
            <a:endParaRPr lang="en-GB" b="1" dirty="0"/>
          </a:p>
          <a:p>
            <a:r>
              <a:rPr lang="en-GB" b="1" dirty="0"/>
              <a:t>Finances/fundraising</a:t>
            </a:r>
          </a:p>
          <a:p>
            <a:endParaRPr lang="en-GB" b="1" dirty="0"/>
          </a:p>
          <a:p>
            <a:r>
              <a:rPr lang="en-GB" b="1" dirty="0"/>
              <a:t>£1,091 – 26 children!</a:t>
            </a:r>
          </a:p>
          <a:p>
            <a:endParaRPr lang="en-GB" b="1" dirty="0"/>
          </a:p>
          <a:p>
            <a:endParaRPr lang="en-GB" b="1" dirty="0"/>
          </a:p>
          <a:p>
            <a:endParaRPr lang="en-GB" b="1" dirty="0"/>
          </a:p>
          <a:p>
            <a:endParaRPr lang="en-GB" b="1" dirty="0"/>
          </a:p>
          <a:p>
            <a:r>
              <a:rPr lang="en-GB" b="1" dirty="0"/>
              <a:t>Sports events</a:t>
            </a:r>
          </a:p>
          <a:p>
            <a:endParaRPr lang="en-GB" b="1" dirty="0"/>
          </a:p>
          <a:p>
            <a:endParaRPr lang="en-GB" b="1" dirty="0"/>
          </a:p>
          <a:p>
            <a:endParaRPr lang="en-GB" b="1" dirty="0"/>
          </a:p>
          <a:p>
            <a:r>
              <a:rPr lang="en-GB" b="1" dirty="0"/>
              <a:t>Lunchtimes</a:t>
            </a:r>
          </a:p>
        </p:txBody>
      </p:sp>
      <p:sp>
        <p:nvSpPr>
          <p:cNvPr id="3" name="TextBox 2">
            <a:extLst>
              <a:ext uri="{FF2B5EF4-FFF2-40B4-BE49-F238E27FC236}">
                <a16:creationId xmlns:a16="http://schemas.microsoft.com/office/drawing/2014/main" id="{A2F7D227-EE44-B0EF-B1A9-08D9F4CD75CF}"/>
              </a:ext>
            </a:extLst>
          </p:cNvPr>
          <p:cNvSpPr txBox="1"/>
          <p:nvPr/>
        </p:nvSpPr>
        <p:spPr>
          <a:xfrm>
            <a:off x="140178" y="233499"/>
            <a:ext cx="2984740" cy="646331"/>
          </a:xfrm>
          <a:prstGeom prst="rect">
            <a:avLst/>
          </a:prstGeom>
          <a:noFill/>
        </p:spPr>
        <p:txBody>
          <a:bodyPr wrap="square" rtlCol="0">
            <a:spAutoFit/>
          </a:bodyPr>
          <a:lstStyle/>
          <a:p>
            <a:r>
              <a:rPr lang="en-GB" sz="3600" b="1" u="sng" dirty="0"/>
              <a:t>Admin</a:t>
            </a:r>
          </a:p>
        </p:txBody>
      </p:sp>
      <p:pic>
        <p:nvPicPr>
          <p:cNvPr id="4" name="Picture 3">
            <a:extLst>
              <a:ext uri="{FF2B5EF4-FFF2-40B4-BE49-F238E27FC236}">
                <a16:creationId xmlns:a16="http://schemas.microsoft.com/office/drawing/2014/main" id="{B2BED574-E78A-41AB-E732-98DF1D6E352D}"/>
              </a:ext>
            </a:extLst>
          </p:cNvPr>
          <p:cNvPicPr>
            <a:picLocks noChangeAspect="1"/>
          </p:cNvPicPr>
          <p:nvPr/>
        </p:nvPicPr>
        <p:blipFill>
          <a:blip r:embed="rId2"/>
          <a:srcRect l="22146" t="12830" r="21925" b="24386"/>
          <a:stretch/>
        </p:blipFill>
        <p:spPr>
          <a:xfrm>
            <a:off x="9487081" y="132352"/>
            <a:ext cx="2564739" cy="2169862"/>
          </a:xfrm>
          <a:prstGeom prst="rect">
            <a:avLst/>
          </a:prstGeom>
        </p:spPr>
      </p:pic>
      <p:pic>
        <p:nvPicPr>
          <p:cNvPr id="5" name="Picture 4">
            <a:extLst>
              <a:ext uri="{FF2B5EF4-FFF2-40B4-BE49-F238E27FC236}">
                <a16:creationId xmlns:a16="http://schemas.microsoft.com/office/drawing/2014/main" id="{7F5A72E7-4548-6FBB-C5B9-87A3825E76E3}"/>
              </a:ext>
            </a:extLst>
          </p:cNvPr>
          <p:cNvPicPr>
            <a:picLocks noChangeAspect="1"/>
          </p:cNvPicPr>
          <p:nvPr/>
        </p:nvPicPr>
        <p:blipFill>
          <a:blip r:embed="rId3"/>
          <a:stretch>
            <a:fillRect/>
          </a:stretch>
        </p:blipFill>
        <p:spPr>
          <a:xfrm>
            <a:off x="9487082" y="4353256"/>
            <a:ext cx="2564739" cy="2387965"/>
          </a:xfrm>
          <a:prstGeom prst="rect">
            <a:avLst/>
          </a:prstGeom>
        </p:spPr>
      </p:pic>
      <p:pic>
        <p:nvPicPr>
          <p:cNvPr id="6" name="Picture 5">
            <a:extLst>
              <a:ext uri="{FF2B5EF4-FFF2-40B4-BE49-F238E27FC236}">
                <a16:creationId xmlns:a16="http://schemas.microsoft.com/office/drawing/2014/main" id="{7695410B-1D9E-0399-7367-4BA8C20047CD}"/>
              </a:ext>
            </a:extLst>
          </p:cNvPr>
          <p:cNvPicPr>
            <a:picLocks noChangeAspect="1"/>
          </p:cNvPicPr>
          <p:nvPr/>
        </p:nvPicPr>
        <p:blipFill>
          <a:blip r:embed="rId4"/>
          <a:stretch>
            <a:fillRect/>
          </a:stretch>
        </p:blipFill>
        <p:spPr>
          <a:xfrm>
            <a:off x="9487082" y="2372543"/>
            <a:ext cx="2564739" cy="1923554"/>
          </a:xfrm>
          <a:prstGeom prst="rect">
            <a:avLst/>
          </a:prstGeom>
        </p:spPr>
      </p:pic>
    </p:spTree>
    <p:extLst>
      <p:ext uri="{BB962C8B-B14F-4D97-AF65-F5344CB8AC3E}">
        <p14:creationId xmlns:p14="http://schemas.microsoft.com/office/powerpoint/2010/main" val="3144963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B59C8F-6307-414E-B818-C6D6127C6C87}"/>
              </a:ext>
            </a:extLst>
          </p:cNvPr>
          <p:cNvSpPr txBox="1"/>
          <p:nvPr/>
        </p:nvSpPr>
        <p:spPr>
          <a:xfrm>
            <a:off x="134212" y="51015"/>
            <a:ext cx="4255076" cy="646331"/>
          </a:xfrm>
          <a:prstGeom prst="rect">
            <a:avLst/>
          </a:prstGeom>
          <a:noFill/>
        </p:spPr>
        <p:txBody>
          <a:bodyPr wrap="none" rtlCol="0">
            <a:spAutoFit/>
          </a:bodyPr>
          <a:lstStyle/>
          <a:p>
            <a:r>
              <a:rPr lang="en-US" sz="3600" b="1" u="sng" dirty="0"/>
              <a:t>School Development </a:t>
            </a:r>
            <a:endParaRPr lang="en-GB" sz="3600" b="1" u="sng" dirty="0"/>
          </a:p>
        </p:txBody>
      </p:sp>
      <p:sp>
        <p:nvSpPr>
          <p:cNvPr id="3" name="Rectangle 2">
            <a:extLst>
              <a:ext uri="{FF2B5EF4-FFF2-40B4-BE49-F238E27FC236}">
                <a16:creationId xmlns:a16="http://schemas.microsoft.com/office/drawing/2014/main" id="{77B3EBAF-9086-4318-BDE5-7293E96FD067}"/>
              </a:ext>
            </a:extLst>
          </p:cNvPr>
          <p:cNvSpPr/>
          <p:nvPr/>
        </p:nvSpPr>
        <p:spPr>
          <a:xfrm>
            <a:off x="615884" y="1405102"/>
            <a:ext cx="10479463" cy="2709075"/>
          </a:xfrm>
          <a:prstGeom prst="rect">
            <a:avLst/>
          </a:prstGeom>
        </p:spPr>
        <p:txBody>
          <a:bodyPr wrap="square">
            <a:spAutoFit/>
          </a:bodyPr>
          <a:lstStyle/>
          <a:p>
            <a:pPr>
              <a:lnSpc>
                <a:spcPct val="115000"/>
              </a:lnSpc>
              <a:spcBef>
                <a:spcPts val="1000"/>
              </a:spcBef>
              <a:spcAft>
                <a:spcPts val="0"/>
              </a:spcAft>
            </a:pPr>
            <a:r>
              <a:rPr lang="en-US" sz="3200" b="1" dirty="0">
                <a:latin typeface="Calibri" panose="020F0502020204030204" pitchFamily="34" charset="0"/>
                <a:ea typeface="MS Gothic" panose="020B0609070205080204" pitchFamily="49" charset="-128"/>
                <a:cs typeface="Times New Roman" panose="02020603050405020304" pitchFamily="18" charset="0"/>
              </a:rPr>
              <a:t>                     </a:t>
            </a:r>
          </a:p>
          <a:p>
            <a:pPr>
              <a:lnSpc>
                <a:spcPct val="115000"/>
              </a:lnSpc>
              <a:spcBef>
                <a:spcPts val="1000"/>
              </a:spcBef>
              <a:spcAft>
                <a:spcPts val="0"/>
              </a:spcAft>
            </a:pPr>
            <a:endParaRPr lang="en-US" sz="3200" b="1" dirty="0">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spcAft>
                <a:spcPts val="0"/>
              </a:spcAft>
            </a:pPr>
            <a:endParaRPr lang="en-US" sz="3200" b="1" dirty="0">
              <a:latin typeface="Calibri" panose="020F0502020204030204" pitchFamily="34" charset="0"/>
              <a:ea typeface="MS Gothic" panose="020B0609070205080204" pitchFamily="49" charset="-128"/>
              <a:cs typeface="Times New Roman" panose="02020603050405020304" pitchFamily="18" charset="0"/>
            </a:endParaRPr>
          </a:p>
          <a:p>
            <a:pPr>
              <a:lnSpc>
                <a:spcPct val="115000"/>
              </a:lnSpc>
              <a:spcBef>
                <a:spcPts val="1000"/>
              </a:spcBef>
              <a:spcAft>
                <a:spcPts val="0"/>
              </a:spcAft>
            </a:pPr>
            <a:r>
              <a:rPr lang="en-US" sz="3200" b="1" dirty="0">
                <a:latin typeface="Calibri" panose="020F0502020204030204" pitchFamily="34" charset="0"/>
                <a:ea typeface="MS Gothic" panose="020B0609070205080204" pitchFamily="49" charset="-128"/>
                <a:cs typeface="Times New Roman" panose="02020603050405020304" pitchFamily="18" charset="0"/>
              </a:rPr>
              <a:t>                                                   </a:t>
            </a:r>
            <a:endParaRPr lang="en-GB" sz="3200" b="1" dirty="0">
              <a:latin typeface="Calibri" panose="020F0502020204030204" pitchFamily="34" charset="0"/>
              <a:ea typeface="MS Gothic" panose="020B0609070205080204" pitchFamily="49" charset="-128"/>
              <a:cs typeface="Times New Roman" panose="02020603050405020304" pitchFamily="18" charset="0"/>
            </a:endParaRPr>
          </a:p>
        </p:txBody>
      </p:sp>
      <p:pic>
        <p:nvPicPr>
          <p:cNvPr id="4" name="Picture 3">
            <a:extLst>
              <a:ext uri="{FF2B5EF4-FFF2-40B4-BE49-F238E27FC236}">
                <a16:creationId xmlns:a16="http://schemas.microsoft.com/office/drawing/2014/main" id="{97061ED3-B2E8-4AFA-B2AC-280A9BFB6F45}"/>
              </a:ext>
            </a:extLst>
          </p:cNvPr>
          <p:cNvPicPr>
            <a:picLocks noChangeAspect="1"/>
          </p:cNvPicPr>
          <p:nvPr/>
        </p:nvPicPr>
        <p:blipFill>
          <a:blip r:embed="rId2"/>
          <a:stretch>
            <a:fillRect/>
          </a:stretch>
        </p:blipFill>
        <p:spPr>
          <a:xfrm>
            <a:off x="300203" y="1677975"/>
            <a:ext cx="2754344" cy="1458868"/>
          </a:xfrm>
          <a:prstGeom prst="rect">
            <a:avLst/>
          </a:prstGeom>
        </p:spPr>
      </p:pic>
      <p:pic>
        <p:nvPicPr>
          <p:cNvPr id="6" name="Picture 5">
            <a:extLst>
              <a:ext uri="{FF2B5EF4-FFF2-40B4-BE49-F238E27FC236}">
                <a16:creationId xmlns:a16="http://schemas.microsoft.com/office/drawing/2014/main" id="{F219B07F-BF48-C7FB-C1ED-ED5F7BBE2228}"/>
              </a:ext>
            </a:extLst>
          </p:cNvPr>
          <p:cNvPicPr>
            <a:picLocks noChangeAspect="1"/>
          </p:cNvPicPr>
          <p:nvPr/>
        </p:nvPicPr>
        <p:blipFill>
          <a:blip r:embed="rId3"/>
          <a:stretch>
            <a:fillRect/>
          </a:stretch>
        </p:blipFill>
        <p:spPr>
          <a:xfrm>
            <a:off x="5481180" y="1004992"/>
            <a:ext cx="2968173" cy="1696099"/>
          </a:xfrm>
          <a:prstGeom prst="rect">
            <a:avLst/>
          </a:prstGeom>
        </p:spPr>
      </p:pic>
      <p:sp>
        <p:nvSpPr>
          <p:cNvPr id="8" name="TextBox 7">
            <a:extLst>
              <a:ext uri="{FF2B5EF4-FFF2-40B4-BE49-F238E27FC236}">
                <a16:creationId xmlns:a16="http://schemas.microsoft.com/office/drawing/2014/main" id="{865CD8FF-4B98-8057-7027-83A8D5B08010}"/>
              </a:ext>
            </a:extLst>
          </p:cNvPr>
          <p:cNvSpPr txBox="1"/>
          <p:nvPr/>
        </p:nvSpPr>
        <p:spPr>
          <a:xfrm>
            <a:off x="5481180" y="2783702"/>
            <a:ext cx="6832120" cy="2352695"/>
          </a:xfrm>
          <a:prstGeom prst="rect">
            <a:avLst/>
          </a:prstGeom>
          <a:noFill/>
        </p:spPr>
        <p:txBody>
          <a:bodyPr wrap="square" rtlCol="0">
            <a:sp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The aims of Forest School at Hatch Ride are to: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Promote emotional well-being, resilience and self-esteem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Develop social, communication and teamwork skills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Encourage curiosity, independence and problem solving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Foster lifelong connection with the natural environment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Support physical development and managed risk-taking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9" name="TextBox 8">
            <a:extLst>
              <a:ext uri="{FF2B5EF4-FFF2-40B4-BE49-F238E27FC236}">
                <a16:creationId xmlns:a16="http://schemas.microsoft.com/office/drawing/2014/main" id="{724B37A5-DD4A-3D80-3775-22B45C8F5AFC}"/>
              </a:ext>
            </a:extLst>
          </p:cNvPr>
          <p:cNvSpPr txBox="1"/>
          <p:nvPr/>
        </p:nvSpPr>
        <p:spPr>
          <a:xfrm>
            <a:off x="206404" y="1004992"/>
            <a:ext cx="4019910" cy="400110"/>
          </a:xfrm>
          <a:prstGeom prst="rect">
            <a:avLst/>
          </a:prstGeom>
          <a:noFill/>
        </p:spPr>
        <p:txBody>
          <a:bodyPr wrap="square" rtlCol="0">
            <a:spAutoFit/>
          </a:bodyPr>
          <a:lstStyle/>
          <a:p>
            <a:r>
              <a:rPr lang="en-GB" sz="2000" b="1" dirty="0"/>
              <a:t>Reading – KS2 </a:t>
            </a:r>
          </a:p>
        </p:txBody>
      </p:sp>
    </p:spTree>
    <p:extLst>
      <p:ext uri="{BB962C8B-B14F-4D97-AF65-F5344CB8AC3E}">
        <p14:creationId xmlns:p14="http://schemas.microsoft.com/office/powerpoint/2010/main" val="2948727453"/>
      </p:ext>
    </p:extLst>
  </p:cSld>
  <p:clrMapOvr>
    <a:masterClrMapping/>
  </p:clrMapOvr>
</p:sld>
</file>

<file path=ppt/theme/theme1.xml><?xml version="1.0" encoding="utf-8"?>
<a:theme xmlns:a="http://schemas.openxmlformats.org/drawingml/2006/main" name="Retrospec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2398</TotalTime>
  <Words>1715</Words>
  <Application>Microsoft Office PowerPoint</Application>
  <PresentationFormat>Widescreen</PresentationFormat>
  <Paragraphs>234</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Symbol</vt:lpstr>
      <vt:lpstr>Wingdings</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Herkes</dc:creator>
  <cp:lastModifiedBy>Ms Sparrowhawk</cp:lastModifiedBy>
  <cp:revision>54</cp:revision>
  <dcterms:created xsi:type="dcterms:W3CDTF">2025-07-10T13:34:25Z</dcterms:created>
  <dcterms:modified xsi:type="dcterms:W3CDTF">2026-09-10T12:23:51Z</dcterms:modified>
</cp:coreProperties>
</file>